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523" r:id="rId2"/>
    <p:sldId id="522" r:id="rId3"/>
    <p:sldId id="510" r:id="rId4"/>
    <p:sldId id="512" r:id="rId5"/>
    <p:sldId id="513" r:id="rId6"/>
    <p:sldId id="514" r:id="rId7"/>
    <p:sldId id="515" r:id="rId8"/>
    <p:sldId id="516" r:id="rId9"/>
    <p:sldId id="517" r:id="rId10"/>
    <p:sldId id="518" r:id="rId11"/>
    <p:sldId id="519" r:id="rId12"/>
    <p:sldId id="520" r:id="rId13"/>
    <p:sldId id="521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1ACA5-B36D-4911-873B-5FD4E616AD8E}" type="datetimeFigureOut">
              <a:rPr lang="de-DE" smtClean="0"/>
              <a:t>30.06.2026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A44B07-184A-497D-BFB8-4E58709AD2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4967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6D093-F0F2-4008-A7AA-9A883E13E81F}" type="datetime1">
              <a:rPr lang="de-DE" smtClean="0"/>
              <a:t>30.06.2026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1250-FCA2-4F6A-B7D4-EA04538224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4618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57158-31E1-407F-80A8-9EB226F69153}" type="datetime1">
              <a:rPr lang="de-DE" smtClean="0"/>
              <a:t>30.06.2026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1250-FCA2-4F6A-B7D4-EA04538224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4538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0E64-DBFB-4A42-92D0-7D087F6AAB0F}" type="datetime1">
              <a:rPr lang="de-DE" smtClean="0"/>
              <a:t>30.06.2026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1250-FCA2-4F6A-B7D4-EA04538224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5159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E5B6A-05FA-448A-8DB0-4665030C581F}" type="datetime1">
              <a:rPr lang="de-DE" smtClean="0"/>
              <a:t>30.06.2026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1250-FCA2-4F6A-B7D4-EA04538224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3950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38990-FE30-4677-9ACD-AB8C2A52E976}" type="datetime1">
              <a:rPr lang="de-DE" smtClean="0"/>
              <a:t>30.06.2026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1250-FCA2-4F6A-B7D4-EA04538224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4896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1B787-F8B0-4B5B-8319-78ACD6DB82FD}" type="datetime1">
              <a:rPr lang="de-DE" smtClean="0"/>
              <a:t>30.06.2026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1250-FCA2-4F6A-B7D4-EA04538224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5407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F6453-CB43-4A8E-B8A7-D20D2F105D69}" type="datetime1">
              <a:rPr lang="de-DE" smtClean="0"/>
              <a:t>30.06.2026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1250-FCA2-4F6A-B7D4-EA04538224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5831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D4E9-44B6-4912-8FC5-A6CDA2A67E53}" type="datetime1">
              <a:rPr lang="de-DE" smtClean="0"/>
              <a:t>30.06.2026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1250-FCA2-4F6A-B7D4-EA04538224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096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E574C-9318-46DE-ADCF-AD424AAF3184}" type="datetime1">
              <a:rPr lang="de-DE" smtClean="0"/>
              <a:t>30.06.2026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1250-FCA2-4F6A-B7D4-EA04538224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1976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33F0D-4FE5-4DEB-AF31-9AB7D9EDEEB7}" type="datetime1">
              <a:rPr lang="de-DE" smtClean="0"/>
              <a:t>30.06.2026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1250-FCA2-4F6A-B7D4-EA04538224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3150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FB6E2-BCD1-42C2-814E-6AD526813FB0}" type="datetime1">
              <a:rPr lang="de-DE" smtClean="0"/>
              <a:t>30.06.2026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1250-FCA2-4F6A-B7D4-EA04538224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3146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44E87-7A9D-4A9C-ADC4-AEA705AEFE54}" type="datetime1">
              <a:rPr lang="de-DE" smtClean="0"/>
              <a:t>30.06.2026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61250-FCA2-4F6A-B7D4-EA04538224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60944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35A4E6FF-46C5-DA45-57C3-35569A959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50" y="2731142"/>
            <a:ext cx="10515600" cy="2852737"/>
          </a:xfrm>
        </p:spPr>
        <p:txBody>
          <a:bodyPr>
            <a:normAutofit/>
          </a:bodyPr>
          <a:lstStyle/>
          <a:p>
            <a:pPr algn="ctr"/>
            <a:r>
              <a:rPr lang="de-DE" sz="6600" dirty="0">
                <a:latin typeface="Imprint MT Shadow" panose="04020605060303030202" pitchFamily="82" charset="0"/>
              </a:rPr>
              <a:t>Urkundenübergabe </a:t>
            </a:r>
            <a:br>
              <a:rPr lang="de-DE" sz="6600" dirty="0">
                <a:latin typeface="Imprint MT Shadow" panose="04020605060303030202" pitchFamily="82" charset="0"/>
              </a:rPr>
            </a:br>
            <a:r>
              <a:rPr lang="de-DE" sz="6600" dirty="0">
                <a:latin typeface="Imprint MT Shadow" panose="04020605060303030202" pitchFamily="82" charset="0"/>
              </a:rPr>
              <a:t>und Vorstellung eines Ehrenmitglieds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0B9C52D-F04C-2F99-362C-B763366ACB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A542586-F853-8286-7735-AF1604515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759" y="0"/>
            <a:ext cx="2825182" cy="28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3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F3D48067-A4BB-72B4-73FF-CF1B241C8FF3}"/>
              </a:ext>
            </a:extLst>
          </p:cNvPr>
          <p:cNvSpPr txBox="1"/>
          <p:nvPr/>
        </p:nvSpPr>
        <p:spPr>
          <a:xfrm>
            <a:off x="923636" y="858982"/>
            <a:ext cx="4270480" cy="570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Andreas </a:t>
            </a:r>
            <a:r>
              <a:rPr lang="de-DE" sz="32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Kugi</a:t>
            </a:r>
            <a:endParaRPr lang="de-DE" sz="3200" b="1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Prof. Dr.</a:t>
            </a:r>
          </a:p>
          <a:p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*08.12.1967</a:t>
            </a:r>
          </a:p>
          <a:p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Systemtheorie, Regelungstechnik</a:t>
            </a:r>
          </a:p>
          <a:p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seit</a:t>
            </a:r>
            <a:r>
              <a:rPr lang="de-DE" sz="1800" spc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2007</a:t>
            </a:r>
            <a:r>
              <a:rPr lang="de-DE" sz="1800" spc="9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Universitätsprofessor</a:t>
            </a:r>
            <a:r>
              <a:rPr lang="de-DE" sz="1800" spc="9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für</a:t>
            </a:r>
            <a:r>
              <a:rPr lang="de-DE" sz="1800" spc="9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Komplexe</a:t>
            </a:r>
            <a:r>
              <a:rPr lang="de-DE" sz="1800" spc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Dynamische</a:t>
            </a:r>
            <a:r>
              <a:rPr lang="de-DE" sz="1800" spc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Systeme</a:t>
            </a:r>
            <a:r>
              <a:rPr lang="de-DE" sz="1800" spc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</a:t>
            </a:r>
            <a:r>
              <a:rPr lang="de-DE" sz="1800" spc="9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1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der</a:t>
            </a:r>
            <a:r>
              <a:rPr lang="de-DE" sz="1800" spc="26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Technischen</a:t>
            </a:r>
            <a:r>
              <a:rPr lang="de-DE" sz="1800" spc="15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Universität</a:t>
            </a:r>
            <a:r>
              <a:rPr lang="de-DE" sz="1800" spc="16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Wien,</a:t>
            </a:r>
            <a:r>
              <a:rPr lang="de-DE" sz="1800" spc="15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Österreich,</a:t>
            </a:r>
            <a:r>
              <a:rPr lang="de-DE" sz="1800" spc="15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und</a:t>
            </a:r>
            <a:r>
              <a:rPr lang="de-DE" sz="1800" spc="15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seit</a:t>
            </a:r>
            <a:r>
              <a:rPr lang="de-DE" sz="1800" spc="16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2023</a:t>
            </a:r>
            <a:r>
              <a:rPr lang="de-DE" sz="1800" spc="15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wissenschaftlicher</a:t>
            </a:r>
            <a:r>
              <a:rPr lang="de-DE" sz="1800" spc="17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1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Leiter</a:t>
            </a:r>
            <a:r>
              <a:rPr lang="de-DE" sz="1800" spc="15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des</a:t>
            </a:r>
            <a:r>
              <a:rPr lang="de-DE" sz="1800" spc="1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1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AIT</a:t>
            </a:r>
            <a:r>
              <a:rPr lang="de-DE" sz="1800" spc="33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Austrian</a:t>
            </a:r>
            <a:r>
              <a:rPr lang="de-DE" sz="1800" spc="1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Institute</a:t>
            </a:r>
            <a:r>
              <a:rPr lang="de-DE" sz="1800" spc="2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of</a:t>
            </a:r>
            <a:r>
              <a:rPr lang="de-DE" sz="1800" spc="3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Technology.</a:t>
            </a:r>
            <a:r>
              <a:rPr lang="de-DE" sz="1800" spc="1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de-DE" sz="2400" spc="15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mehr</a:t>
            </a:r>
            <a:r>
              <a:rPr lang="de-DE" sz="1800" spc="25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als</a:t>
            </a:r>
            <a:r>
              <a:rPr lang="de-DE" sz="1800" spc="2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350</a:t>
            </a:r>
            <a:r>
              <a:rPr lang="de-DE" sz="1800" spc="25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hochwertig</a:t>
            </a:r>
            <a:r>
              <a:rPr lang="de-DE" sz="1800" spc="23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begutachtete</a:t>
            </a:r>
            <a:r>
              <a:rPr lang="de-DE" sz="1800" spc="26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wissenschaftliche</a:t>
            </a:r>
            <a:r>
              <a:rPr lang="de-DE" sz="1800" spc="26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Arbeiten</a:t>
            </a:r>
          </a:p>
          <a:p>
            <a:pPr>
              <a:spcAft>
                <a:spcPts val="600"/>
              </a:spcAft>
            </a:pP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Erfinder</a:t>
            </a:r>
            <a:r>
              <a:rPr lang="de-DE" sz="1800" spc="3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1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bzw.</a:t>
            </a:r>
            <a:r>
              <a:rPr lang="de-DE" sz="1800" spc="3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Miterfinder</a:t>
            </a:r>
            <a:r>
              <a:rPr lang="de-DE" sz="1800" spc="3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1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von</a:t>
            </a:r>
            <a:r>
              <a:rPr lang="de-DE" sz="1800" spc="3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etwa</a:t>
            </a:r>
            <a:r>
              <a:rPr lang="de-DE" sz="1800" spc="2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150</a:t>
            </a:r>
            <a:r>
              <a:rPr lang="de-DE" sz="1800" spc="3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Patenten</a:t>
            </a:r>
            <a:r>
              <a:rPr lang="de-DE" sz="1800" spc="3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de-DE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mehr als</a:t>
            </a:r>
            <a:r>
              <a:rPr lang="de-DE" sz="1800" spc="-1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50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abgeschlossene</a:t>
            </a:r>
            <a:r>
              <a:rPr lang="de-DE" sz="1800" spc="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Doktorarbeiten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betreut</a:t>
            </a:r>
            <a:endParaRPr lang="de-DE" sz="2400" dirty="0"/>
          </a:p>
        </p:txBody>
      </p:sp>
      <p:pic>
        <p:nvPicPr>
          <p:cNvPr id="2" name="Grafik 1" descr="Ein Bild, das Menschliches Gesicht, Person, Kleidung, Lächeln enthält.&#10;&#10;KI-generierte Inhalte können fehlerhaft sein.">
            <a:extLst>
              <a:ext uri="{FF2B5EF4-FFF2-40B4-BE49-F238E27FC236}">
                <a16:creationId xmlns:a16="http://schemas.microsoft.com/office/drawing/2014/main" id="{FA7ABE72-E609-71A5-5394-1008A8D8D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945" y="929640"/>
            <a:ext cx="4059936" cy="499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61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F3D48067-A4BB-72B4-73FF-CF1B241C8FF3}"/>
              </a:ext>
            </a:extLst>
          </p:cNvPr>
          <p:cNvSpPr txBox="1"/>
          <p:nvPr/>
        </p:nvSpPr>
        <p:spPr>
          <a:xfrm>
            <a:off x="923636" y="469128"/>
            <a:ext cx="498317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Sylvie Paycha</a:t>
            </a:r>
          </a:p>
          <a:p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Prof. Dr. </a:t>
            </a:r>
          </a:p>
          <a:p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*27.03.1960 </a:t>
            </a:r>
          </a:p>
          <a:p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Mathematik, Mathematische Physik</a:t>
            </a:r>
          </a:p>
          <a:p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Seit 2011 Professorin für Analysis an der Universität Potsdam. </a:t>
            </a:r>
          </a:p>
          <a:p>
            <a:r>
              <a:rPr lang="de-DE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Renommierte, produktive und sehr gut</a:t>
            </a:r>
          </a:p>
          <a:p>
            <a:r>
              <a:rPr lang="de-DE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vernetzte Mathematikerin. Aktiv in internationalen Mathematiker-Vereinigungen. Setzt sich stark für die</a:t>
            </a:r>
          </a:p>
          <a:p>
            <a:r>
              <a:rPr lang="de-DE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Sichtbarmachung und Förderung von weiblichen Mathematikerinnen ein.</a:t>
            </a:r>
          </a:p>
          <a:p>
            <a:endParaRPr lang="de-DE" sz="2400" dirty="0"/>
          </a:p>
        </p:txBody>
      </p:sp>
      <p:pic>
        <p:nvPicPr>
          <p:cNvPr id="2" name="Grafik 1" descr="Ein Bild, das Menschliches Gesicht, Person, Lächeln, Porträt enthält.&#10;&#10;KI-generierte Inhalte können fehlerhaft sein.">
            <a:extLst>
              <a:ext uri="{FF2B5EF4-FFF2-40B4-BE49-F238E27FC236}">
                <a16:creationId xmlns:a16="http://schemas.microsoft.com/office/drawing/2014/main" id="{DF89D04A-B0E5-DD24-52D7-C5E19E20B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863" y="506886"/>
            <a:ext cx="3533825" cy="530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91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F3D48067-A4BB-72B4-73FF-CF1B241C8FF3}"/>
              </a:ext>
            </a:extLst>
          </p:cNvPr>
          <p:cNvSpPr txBox="1"/>
          <p:nvPr/>
        </p:nvSpPr>
        <p:spPr>
          <a:xfrm>
            <a:off x="923636" y="858982"/>
            <a:ext cx="4270480" cy="5524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Kohei</a:t>
            </a:r>
            <a:r>
              <a:rPr lang="de-DE" sz="32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Saito</a:t>
            </a:r>
          </a:p>
          <a:p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Ass. Prof.</a:t>
            </a:r>
          </a:p>
          <a:p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31.01.1987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Philosophie</a:t>
            </a:r>
          </a:p>
          <a:p>
            <a:pPr>
              <a:spcAft>
                <a:spcPts val="600"/>
              </a:spcAft>
            </a:pP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2017-2022</a:t>
            </a:r>
            <a:r>
              <a:rPr lang="de-DE" sz="1800" spc="3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war</a:t>
            </a:r>
            <a:r>
              <a:rPr lang="de-DE" sz="1800" spc="1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er</a:t>
            </a:r>
            <a:r>
              <a:rPr lang="de-DE" sz="1800" spc="1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als</a:t>
            </a:r>
            <a:r>
              <a:rPr lang="de-DE" sz="1800" spc="3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Associate</a:t>
            </a:r>
            <a:r>
              <a:rPr lang="de-DE" sz="1800" spc="2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Professor</a:t>
            </a:r>
            <a:r>
              <a:rPr lang="de-DE" sz="1800" spc="1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</a:t>
            </a:r>
            <a:r>
              <a:rPr lang="de-DE" sz="1800" spc="1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der</a:t>
            </a:r>
            <a:r>
              <a:rPr lang="de-DE" sz="1800" spc="1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City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Universität</a:t>
            </a:r>
            <a:r>
              <a:rPr lang="de-DE" sz="1800" spc="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Osaka</a:t>
            </a:r>
            <a:r>
              <a:rPr lang="de-DE" sz="1800" spc="2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tätig.</a:t>
            </a:r>
            <a:r>
              <a:rPr lang="de-DE" sz="1800" spc="1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Aktuell</a:t>
            </a:r>
            <a:r>
              <a:rPr lang="de-DE" sz="1800" spc="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ist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er</a:t>
            </a:r>
            <a:r>
              <a:rPr lang="de-DE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</a:t>
            </a:r>
            <a:r>
              <a:rPr lang="de-DE" sz="1800" spc="-2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derselben</a:t>
            </a:r>
            <a:r>
              <a:rPr lang="de-DE" sz="1800" spc="-2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Position</a:t>
            </a:r>
            <a:r>
              <a:rPr lang="de-DE" sz="1800" spc="-2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</a:t>
            </a:r>
            <a:r>
              <a:rPr lang="de-DE" sz="1800" spc="-2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1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der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Graduate</a:t>
            </a:r>
            <a:r>
              <a:rPr lang="de-DE" sz="1800" spc="-1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School</a:t>
            </a:r>
            <a:r>
              <a:rPr lang="de-DE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of</a:t>
            </a:r>
            <a:r>
              <a:rPr lang="de-DE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1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Arts</a:t>
            </a:r>
            <a:r>
              <a:rPr lang="de-DE" sz="1800" spc="-3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and Sciences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Interdisciplinary</a:t>
            </a:r>
            <a:r>
              <a:rPr lang="de-DE" sz="1800" spc="-4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Cultural</a:t>
            </a:r>
            <a:r>
              <a:rPr lang="de-DE" sz="1800" spc="33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Studies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der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prestigereichen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Universität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1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Tokyo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angestellt.</a:t>
            </a:r>
          </a:p>
          <a:p>
            <a:pPr>
              <a:spcAft>
                <a:spcPts val="600"/>
              </a:spcAft>
            </a:pP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Seine</a:t>
            </a:r>
            <a:r>
              <a:rPr lang="de-DE" sz="1800" spc="-3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Bücher</a:t>
            </a:r>
            <a:r>
              <a:rPr lang="de-DE" sz="1800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1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zu</a:t>
            </a:r>
            <a:r>
              <a:rPr lang="de-DE" sz="1800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der</a:t>
            </a:r>
            <a:r>
              <a:rPr lang="de-DE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Forschungsrichtung</a:t>
            </a:r>
            <a:r>
              <a:rPr lang="de-DE" sz="1800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der</a:t>
            </a:r>
            <a:r>
              <a:rPr lang="de-DE" sz="1800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Theorie</a:t>
            </a:r>
            <a:r>
              <a:rPr lang="de-DE" sz="1800" spc="-3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der</a:t>
            </a:r>
            <a:r>
              <a:rPr lang="de-DE" sz="1800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Wachstumsbeschränkung</a:t>
            </a:r>
            <a:r>
              <a:rPr lang="de-DE" sz="1800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de-DE" sz="1800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Degrowth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r>
              <a:rPr lang="de-DE" sz="1800" spc="45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fanden</a:t>
            </a:r>
            <a:r>
              <a:rPr lang="de-DE" sz="1800" spc="5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international</a:t>
            </a:r>
            <a:r>
              <a:rPr lang="de-DE" sz="1800" spc="6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sowohl</a:t>
            </a:r>
            <a:r>
              <a:rPr lang="de-DE" sz="1800" spc="6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</a:t>
            </a:r>
            <a:r>
              <a:rPr lang="de-DE" sz="1800" spc="5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der</a:t>
            </a:r>
            <a:r>
              <a:rPr lang="de-DE" sz="1800" spc="5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wissenschaftlichen</a:t>
            </a:r>
            <a:r>
              <a:rPr lang="de-DE" sz="1800" spc="5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Gemeinschaft</a:t>
            </a:r>
            <a:r>
              <a:rPr lang="de-DE" sz="1800" spc="6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als</a:t>
            </a:r>
            <a:r>
              <a:rPr lang="de-DE" sz="1800" spc="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auch</a:t>
            </a:r>
            <a:r>
              <a:rPr lang="de-DE" sz="1800" spc="5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</a:t>
            </a:r>
            <a:r>
              <a:rPr lang="de-DE" sz="1800" spc="5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2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der</a:t>
            </a:r>
            <a:r>
              <a:rPr lang="de-DE" sz="1800" spc="3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breiteren</a:t>
            </a:r>
            <a:r>
              <a:rPr lang="de-DE" sz="1800" spc="35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Öffentlichkeit</a:t>
            </a:r>
            <a:r>
              <a:rPr lang="de-DE" sz="1800" spc="-1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große</a:t>
            </a:r>
            <a:r>
              <a:rPr lang="de-DE" sz="1800" spc="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Anerkennung</a:t>
            </a:r>
            <a:r>
              <a:rPr lang="de-DE" sz="1800" spc="-2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und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wurden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in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verschiedene</a:t>
            </a:r>
            <a:r>
              <a:rPr lang="de-DE" sz="1800" spc="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Sprachen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übersetzt</a:t>
            </a:r>
            <a:r>
              <a:rPr lang="de-DE" spc="-5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81EDEAA-75AD-9489-679B-2AB2ED568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233" y="702928"/>
            <a:ext cx="3647091" cy="546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51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F3D48067-A4BB-72B4-73FF-CF1B241C8FF3}"/>
              </a:ext>
            </a:extLst>
          </p:cNvPr>
          <p:cNvSpPr txBox="1"/>
          <p:nvPr/>
        </p:nvSpPr>
        <p:spPr>
          <a:xfrm>
            <a:off x="923636" y="858982"/>
            <a:ext cx="427048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Berthold Unfried</a:t>
            </a:r>
          </a:p>
          <a:p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Univ.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Doz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Dr. phil.</a:t>
            </a:r>
          </a:p>
          <a:p>
            <a:endParaRPr lang="de-DE" sz="240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Sozial- und Wirtschaftsgeschichte</a:t>
            </a:r>
          </a:p>
          <a:p>
            <a:endParaRPr lang="de-DE" sz="240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Institut für Wirtschafts- und Sozialgeschichte Universität Wien</a:t>
            </a:r>
            <a:endParaRPr lang="de-DE" sz="240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Forschungsschwerpunkte</a:t>
            </a:r>
            <a:r>
              <a:rPr lang="de-DE" sz="1800" spc="-1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liegen</a:t>
            </a:r>
            <a:r>
              <a:rPr lang="de-DE" sz="1800" spc="-2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</a:t>
            </a:r>
            <a:r>
              <a:rPr lang="de-DE" sz="1800" spc="-2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der</a:t>
            </a:r>
            <a:r>
              <a:rPr lang="de-DE" sz="1800" spc="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Geschichte</a:t>
            </a:r>
            <a:r>
              <a:rPr lang="de-DE" sz="18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der</a:t>
            </a:r>
            <a:r>
              <a:rPr lang="de-DE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„Entwicklungspolitik“</a:t>
            </a:r>
            <a:r>
              <a:rPr lang="de-DE" sz="18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im</a:t>
            </a:r>
            <a:r>
              <a:rPr lang="de-DE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1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Ost</a:t>
            </a:r>
            <a:r>
              <a:rPr lang="de-DE" sz="1800" spc="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de-DE" sz="1800" spc="29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West</a:t>
            </a:r>
            <a:r>
              <a:rPr lang="de-DE" sz="1800" spc="2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</a:t>
            </a:r>
            <a:r>
              <a:rPr lang="de-DE" sz="1800" spc="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Vergleich,</a:t>
            </a:r>
            <a:r>
              <a:rPr lang="de-DE" sz="1800" spc="1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der</a:t>
            </a:r>
            <a:r>
              <a:rPr lang="de-DE" sz="1800" spc="2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Globalgeschichte</a:t>
            </a:r>
            <a:r>
              <a:rPr lang="de-DE" sz="1800" spc="2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1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von</a:t>
            </a:r>
            <a:r>
              <a:rPr lang="de-DE" sz="1800" spc="1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Entschädigungsbewegungen</a:t>
            </a:r>
            <a:r>
              <a:rPr lang="de-DE" sz="1800" spc="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sowie</a:t>
            </a:r>
            <a:r>
              <a:rPr lang="de-DE" sz="1800" spc="2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1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von</a:t>
            </a:r>
            <a:r>
              <a:rPr lang="de-DE" sz="1800" spc="26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Geschichtspolitik</a:t>
            </a:r>
            <a:endParaRPr lang="de-DE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5B3FCB2-475C-DAD8-F90C-D4A259FB3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291" y="429490"/>
            <a:ext cx="4058660" cy="578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390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9D5EDD1-B6E9-46CF-3BC2-C82A0AFC8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Prof. Dr. habil. Dr. h.c. Michael Succow </a:t>
            </a:r>
            <a:b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1AF02DF9-4A6F-63B2-0937-E0EB8B2C7C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1541" y="1292772"/>
            <a:ext cx="3355549" cy="4884192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*21. April 1941</a:t>
            </a:r>
          </a:p>
          <a:p>
            <a:pPr marL="0" indent="0">
              <a:buNone/>
            </a:pPr>
            <a:r>
              <a:rPr lang="de-DE" dirty="0"/>
              <a:t>für seine herausragenden, jahrzehntelangen Leistungen in der nationalen und internationalen Naturschutz- und Moor-Forschung</a:t>
            </a:r>
            <a:endParaRPr lang="de-DE" sz="3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E3E5F217-C5D1-6007-BC07-6609E9904D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186" y="1824470"/>
            <a:ext cx="3454811" cy="4884192"/>
          </a:xfrm>
        </p:spPr>
      </p:pic>
      <p:pic>
        <p:nvPicPr>
          <p:cNvPr id="7" name="Picture 2" descr="Naturschützer Michael Succow feiert 80. Geburtstag | SVZ">
            <a:extLst>
              <a:ext uri="{FF2B5EF4-FFF2-40B4-BE49-F238E27FC236}">
                <a16:creationId xmlns:a16="http://schemas.microsoft.com/office/drawing/2014/main" id="{F8F3A85D-17CA-83B4-AF8C-179A6AA91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88" y="1027906"/>
            <a:ext cx="6153112" cy="34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861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35A4E6FF-46C5-DA45-57C3-35569A959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50" y="2731142"/>
            <a:ext cx="10515600" cy="2852737"/>
          </a:xfrm>
        </p:spPr>
        <p:txBody>
          <a:bodyPr>
            <a:normAutofit/>
          </a:bodyPr>
          <a:lstStyle/>
          <a:p>
            <a:pPr algn="ctr"/>
            <a:r>
              <a:rPr lang="de-DE" sz="6600" dirty="0">
                <a:latin typeface="Imprint MT Shadow" panose="04020605060303030202" pitchFamily="82" charset="0"/>
              </a:rPr>
              <a:t>Urkundenübergabe </a:t>
            </a:r>
            <a:br>
              <a:rPr lang="de-DE" sz="6600" dirty="0">
                <a:latin typeface="Imprint MT Shadow" panose="04020605060303030202" pitchFamily="82" charset="0"/>
              </a:rPr>
            </a:br>
            <a:r>
              <a:rPr lang="de-DE" sz="6600" dirty="0">
                <a:latin typeface="Imprint MT Shadow" panose="04020605060303030202" pitchFamily="82" charset="0"/>
              </a:rPr>
              <a:t>und Vorstellung der neuen Mitglieder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0B9C52D-F04C-2F99-362C-B763366ACB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A542586-F853-8286-7735-AF1604515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759" y="0"/>
            <a:ext cx="2825182" cy="28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986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F3D48067-A4BB-72B4-73FF-CF1B241C8FF3}"/>
              </a:ext>
            </a:extLst>
          </p:cNvPr>
          <p:cNvSpPr txBox="1"/>
          <p:nvPr/>
        </p:nvSpPr>
        <p:spPr>
          <a:xfrm>
            <a:off x="923636" y="858982"/>
            <a:ext cx="427048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Sascha </a:t>
            </a:r>
            <a:r>
              <a:rPr lang="de-DE" sz="32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Feuchert</a:t>
            </a:r>
            <a:endParaRPr lang="de-DE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spc="-5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Prof.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Dr.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DE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*29.10.1971</a:t>
            </a:r>
          </a:p>
          <a:p>
            <a:endParaRPr lang="en-US" sz="2800" spc="-5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Germanistik</a:t>
            </a:r>
            <a:endParaRPr lang="en-US" sz="2800" spc="-5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spc="-5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Inhaber der Ernst-Ludwig-</a:t>
            </a:r>
            <a:r>
              <a:rPr lang="de-DE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Chambré</a:t>
            </a:r>
            <a:r>
              <a:rPr lang="de-DE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-Stiftungsprofessur für Neuere Deutsche Literatur mit dem Schwerpunkt Holocaust- und Lagerliteratur sowie ihre Didaktik  und Leiter der Arbeitsstelle Holocaustliteratur am Institut für Germanistik der JLU Gießen</a:t>
            </a:r>
            <a:endParaRPr lang="de-D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A34EB68-4F00-63C1-1C4B-5B260D15E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56" y="1497724"/>
            <a:ext cx="5406708" cy="386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50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F3D48067-A4BB-72B4-73FF-CF1B241C8FF3}"/>
              </a:ext>
            </a:extLst>
          </p:cNvPr>
          <p:cNvSpPr txBox="1"/>
          <p:nvPr/>
        </p:nvSpPr>
        <p:spPr>
          <a:xfrm>
            <a:off x="818533" y="809297"/>
            <a:ext cx="536155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i="0" u="none" strike="noStrike" baseline="0" dirty="0">
                <a:latin typeface="Times New Roman" panose="02020603050405020304" pitchFamily="18" charset="0"/>
              </a:rPr>
              <a:t>Sebastian Hasenstab-Riedel</a:t>
            </a:r>
          </a:p>
          <a:p>
            <a:endParaRPr lang="de-DE" sz="3200" b="1" dirty="0">
              <a:latin typeface="Times New Roman" panose="02020603050405020304" pitchFamily="18" charset="0"/>
            </a:endParaRPr>
          </a:p>
          <a:p>
            <a:r>
              <a:rPr lang="de-DE" sz="2400" dirty="0">
                <a:latin typeface="Times New Roman" panose="02020603050405020304" pitchFamily="18" charset="0"/>
              </a:rPr>
              <a:t>Prof. Dr..</a:t>
            </a:r>
          </a:p>
          <a:p>
            <a:r>
              <a:rPr lang="de-DE" sz="2400" dirty="0">
                <a:latin typeface="Times New Roman" panose="02020603050405020304" pitchFamily="18" charset="0"/>
              </a:rPr>
              <a:t>*05.09.1975</a:t>
            </a:r>
          </a:p>
          <a:p>
            <a:endParaRPr lang="de-DE" sz="2400" dirty="0">
              <a:latin typeface="Times New Roman" panose="02020603050405020304" pitchFamily="18" charset="0"/>
            </a:endParaRPr>
          </a:p>
          <a:p>
            <a:r>
              <a:rPr lang="de-DE" sz="2400" dirty="0">
                <a:latin typeface="Times New Roman" panose="02020603050405020304" pitchFamily="18" charset="0"/>
              </a:rPr>
              <a:t>Anorganische Chemie</a:t>
            </a:r>
          </a:p>
          <a:p>
            <a:endParaRPr lang="de-DE" sz="2400" dirty="0">
              <a:latin typeface="Times New Roman" panose="02020603050405020304" pitchFamily="18" charset="0"/>
            </a:endParaRPr>
          </a:p>
          <a:p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Direktor</a:t>
            </a:r>
            <a:r>
              <a:rPr lang="de-DE" sz="1800" spc="11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des</a:t>
            </a:r>
            <a:r>
              <a:rPr lang="de-DE" sz="1800" spc="13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Instituts</a:t>
            </a:r>
            <a:r>
              <a:rPr lang="de-DE" sz="1800" spc="13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für</a:t>
            </a:r>
            <a:r>
              <a:rPr lang="de-DE" sz="1800" spc="13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Chemie</a:t>
            </a:r>
            <a:r>
              <a:rPr lang="de-DE" sz="1800" spc="14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und</a:t>
            </a:r>
            <a:r>
              <a:rPr lang="de-DE" sz="1800" spc="13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Biochemie</a:t>
            </a:r>
            <a:r>
              <a:rPr lang="de-DE" sz="1800" spc="14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der</a:t>
            </a:r>
            <a:r>
              <a:rPr lang="de-DE" sz="1800" spc="15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1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Freien</a:t>
            </a:r>
            <a:r>
              <a:rPr lang="de-DE" sz="1800" spc="42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Universität</a:t>
            </a:r>
            <a:r>
              <a:rPr lang="de-DE" sz="1800" spc="28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Berlin</a:t>
            </a:r>
          </a:p>
          <a:p>
            <a:r>
              <a:rPr lang="de-DE" sz="1800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Consolidator</a:t>
            </a:r>
            <a:r>
              <a:rPr lang="de-DE" sz="1800" spc="7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Grant</a:t>
            </a:r>
            <a:r>
              <a:rPr lang="de-DE" sz="1800" spc="8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des</a:t>
            </a:r>
            <a:r>
              <a:rPr lang="de-DE" sz="1800" spc="7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European</a:t>
            </a:r>
            <a:r>
              <a:rPr lang="de-DE" sz="1800" spc="5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Research</a:t>
            </a:r>
            <a:r>
              <a:rPr lang="de-DE" sz="1800" spc="7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Council,</a:t>
            </a:r>
            <a:r>
              <a:rPr lang="de-DE" sz="1800" spc="5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Einstein-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Professur</a:t>
            </a:r>
            <a:r>
              <a:rPr lang="de-DE" sz="1800" spc="9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der</a:t>
            </a:r>
            <a:r>
              <a:rPr lang="de-DE" sz="1800" spc="9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Einstein</a:t>
            </a:r>
            <a:r>
              <a:rPr lang="de-DE" sz="1800" spc="9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Stiftung</a:t>
            </a:r>
            <a:r>
              <a:rPr lang="de-DE" sz="1800" spc="7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Berlin,</a:t>
            </a:r>
            <a:r>
              <a:rPr lang="de-DE" sz="1800" spc="11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Forschungspreis</a:t>
            </a:r>
            <a:r>
              <a:rPr lang="de-DE" sz="1800" spc="9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der</a:t>
            </a:r>
            <a:r>
              <a:rPr lang="de-DE" sz="1800" spc="9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Werner-Siemens-Stiftung</a:t>
            </a:r>
            <a:r>
              <a:rPr lang="de-DE" sz="1800" spc="7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für</a:t>
            </a:r>
            <a:r>
              <a:rPr lang="de-DE" sz="1800" spc="9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ein</a:t>
            </a:r>
            <a:r>
              <a:rPr lang="de-DE" sz="1800" spc="20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Forschungsprojekt</a:t>
            </a:r>
            <a:r>
              <a:rPr lang="de-DE" sz="1800" spc="26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mit</a:t>
            </a:r>
            <a:r>
              <a:rPr lang="de-DE" sz="1800" spc="26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dem</a:t>
            </a:r>
            <a:r>
              <a:rPr lang="de-DE" sz="1800" spc="26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Ziel</a:t>
            </a:r>
            <a:r>
              <a:rPr lang="de-DE" sz="1800" spc="26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der</a:t>
            </a:r>
            <a:r>
              <a:rPr lang="de-DE" sz="1800" spc="23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Entwicklung</a:t>
            </a:r>
            <a:r>
              <a:rPr lang="de-DE" sz="1800" spc="23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nachhaltiger</a:t>
            </a:r>
            <a:r>
              <a:rPr lang="de-DE" sz="1800" spc="25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Technologien</a:t>
            </a:r>
            <a:r>
              <a:rPr lang="de-DE" sz="1800" spc="23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für</a:t>
            </a:r>
            <a:r>
              <a:rPr lang="de-DE" sz="1800" spc="25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die</a:t>
            </a:r>
            <a:r>
              <a:rPr lang="de-DE" sz="1800" spc="30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Ressourcennutzung</a:t>
            </a:r>
            <a:endParaRPr lang="de-DE" sz="2400" dirty="0"/>
          </a:p>
        </p:txBody>
      </p:sp>
      <p:pic>
        <p:nvPicPr>
          <p:cNvPr id="4" name="Grafik 3" descr="Ein Bild, das Menschliches Gesicht, Person, Kleidung, Lächeln enthält.&#10;&#10;KI-generierte Inhalte können fehlerhaft sein.">
            <a:extLst>
              <a:ext uri="{FF2B5EF4-FFF2-40B4-BE49-F238E27FC236}">
                <a16:creationId xmlns:a16="http://schemas.microsoft.com/office/drawing/2014/main" id="{9C27149E-C765-D6BE-7110-74BC02FC0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710" y="538966"/>
            <a:ext cx="3954539" cy="540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96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F3D48067-A4BB-72B4-73FF-CF1B241C8FF3}"/>
              </a:ext>
            </a:extLst>
          </p:cNvPr>
          <p:cNvSpPr txBox="1"/>
          <p:nvPr/>
        </p:nvSpPr>
        <p:spPr>
          <a:xfrm>
            <a:off x="923636" y="858982"/>
            <a:ext cx="42704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Hauke Hußmann</a:t>
            </a:r>
          </a:p>
          <a:p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</a:t>
            </a:r>
          </a:p>
          <a:p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*01.04.1970</a:t>
            </a:r>
          </a:p>
          <a:p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400" b="0" i="0" dirty="0">
                <a:effectLst/>
                <a:latin typeface="Source Sans Pro" panose="020B0503030403020204" pitchFamily="34" charset="0"/>
              </a:rPr>
              <a:t>Institut für Planetenforschung des Deutschen Zentrums für Luft- und Raumfahrt e.V., Berlin</a:t>
            </a:r>
          </a:p>
          <a:p>
            <a:r>
              <a:rPr lang="de-DE" sz="2000" dirty="0">
                <a:latin typeface="Times New Roman" panose="02020603050405020304" pitchFamily="18" charset="0"/>
              </a:rPr>
              <a:t>International anerkannter Experte im Bereich der planetaren Geodäsie, Geophysik und der Erforschung eisbedeckter Körper des äußeren</a:t>
            </a:r>
          </a:p>
          <a:p>
            <a:r>
              <a:rPr lang="de-DE" sz="2000" dirty="0">
                <a:latin typeface="Times New Roman" panose="02020603050405020304" pitchFamily="18" charset="0"/>
              </a:rPr>
              <a:t>Sonnensystems. Langjährige Beteiligung an Projekten der NASA und der ESA.</a:t>
            </a:r>
          </a:p>
          <a:p>
            <a:endParaRPr lang="de-DE" sz="2000" dirty="0">
              <a:latin typeface="Times New Roman" panose="02020603050405020304" pitchFamily="18" charset="0"/>
            </a:endParaRPr>
          </a:p>
          <a:p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Grafik 1" descr="Ein Bild, das Menschliches Gesicht, Lächeln, Person, Kleidung enthält.&#10;&#10;KI-generierte Inhalte können fehlerhaft sein.">
            <a:extLst>
              <a:ext uri="{FF2B5EF4-FFF2-40B4-BE49-F238E27FC236}">
                <a16:creationId xmlns:a16="http://schemas.microsoft.com/office/drawing/2014/main" id="{6F1E1389-AB40-BA18-DB03-A7F2E3F85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157" y="1175004"/>
            <a:ext cx="4545526" cy="496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41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F3D48067-A4BB-72B4-73FF-CF1B241C8FF3}"/>
              </a:ext>
            </a:extLst>
          </p:cNvPr>
          <p:cNvSpPr txBox="1"/>
          <p:nvPr/>
        </p:nvSpPr>
        <p:spPr>
          <a:xfrm>
            <a:off x="923636" y="858982"/>
            <a:ext cx="427048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Peter Jordan</a:t>
            </a:r>
          </a:p>
          <a:p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Doz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Dr. habil.</a:t>
            </a:r>
          </a:p>
          <a:p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15.11.1949</a:t>
            </a:r>
          </a:p>
          <a:p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Politische Geographie</a:t>
            </a:r>
          </a:p>
          <a:p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langjährige</a:t>
            </a:r>
            <a:r>
              <a:rPr lang="de-DE" sz="1800" spc="4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1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Forschungen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als</a:t>
            </a:r>
            <a:r>
              <a:rPr lang="de-DE" sz="1800" spc="-1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Mitarbeiter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der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Österreichischen</a:t>
            </a:r>
            <a:r>
              <a:rPr lang="de-DE" sz="1800" spc="-2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Akademie</a:t>
            </a:r>
            <a:r>
              <a:rPr lang="de-DE" sz="1800" spc="39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der</a:t>
            </a:r>
            <a:r>
              <a:rPr lang="de-DE" sz="1800" spc="7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Wissenschaften</a:t>
            </a:r>
            <a:r>
              <a:rPr lang="de-DE" sz="1800" spc="5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und</a:t>
            </a:r>
            <a:r>
              <a:rPr lang="de-DE" sz="1800" spc="5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als</a:t>
            </a:r>
            <a:r>
              <a:rPr lang="de-DE" sz="1800" spc="7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Universitätsdozent</a:t>
            </a:r>
            <a:r>
              <a:rPr lang="de-DE" sz="1800" spc="8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und</a:t>
            </a:r>
            <a:r>
              <a:rPr lang="de-DE" sz="1800" spc="5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Betreuer,</a:t>
            </a:r>
            <a:r>
              <a:rPr lang="de-DE" sz="1800" spc="6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als</a:t>
            </a:r>
            <a:r>
              <a:rPr lang="de-DE" sz="1800" spc="7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Herausgeber</a:t>
            </a:r>
            <a:r>
              <a:rPr lang="de-DE" sz="1800" spc="7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1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von</a:t>
            </a:r>
            <a:r>
              <a:rPr lang="de-DE" sz="1800" spc="35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Fachzeitschriften</a:t>
            </a:r>
          </a:p>
          <a:p>
            <a:r>
              <a:rPr lang="de-DE" sz="1800" spc="1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Sach-</a:t>
            </a:r>
            <a:r>
              <a:rPr lang="de-DE" sz="1800" spc="26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und</a:t>
            </a:r>
            <a:r>
              <a:rPr lang="de-DE" sz="1800" spc="29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Fachkompetenz</a:t>
            </a:r>
            <a:r>
              <a:rPr lang="de-DE" sz="1800" spc="26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für</a:t>
            </a:r>
            <a:r>
              <a:rPr lang="de-DE" sz="1800" spc="28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Osteuropa</a:t>
            </a:r>
            <a:r>
              <a:rPr lang="de-DE" sz="1800" spc="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und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Südosteuropa</a:t>
            </a:r>
            <a:endParaRPr lang="de-DE" sz="24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0E661E9-09D4-B135-8D7F-A800DD6C5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269" y="858982"/>
            <a:ext cx="5499538" cy="549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68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F3D48067-A4BB-72B4-73FF-CF1B241C8FF3}"/>
              </a:ext>
            </a:extLst>
          </p:cNvPr>
          <p:cNvSpPr txBox="1"/>
          <p:nvPr/>
        </p:nvSpPr>
        <p:spPr>
          <a:xfrm>
            <a:off x="923636" y="809297"/>
            <a:ext cx="5172364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Rainer </a:t>
            </a:r>
            <a:r>
              <a:rPr lang="de-DE" sz="32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Karlsch</a:t>
            </a:r>
            <a:endParaRPr lang="de-DE" sz="3200" b="1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</a:t>
            </a:r>
          </a:p>
          <a:p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03.04.1957</a:t>
            </a:r>
          </a:p>
          <a:p>
            <a:endParaRPr lang="de-D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Wirtschaftsgeschichte</a:t>
            </a:r>
          </a:p>
          <a:p>
            <a:pPr>
              <a:spcBef>
                <a:spcPts val="600"/>
              </a:spcBef>
            </a:pP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forschte</a:t>
            </a:r>
            <a:r>
              <a:rPr lang="de-DE" sz="1800" spc="14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er</a:t>
            </a:r>
            <a:r>
              <a:rPr lang="de-DE" sz="1800" spc="14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1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im</a:t>
            </a:r>
            <a:r>
              <a:rPr lang="de-DE" sz="1800" spc="14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Auftrag</a:t>
            </a:r>
            <a:r>
              <a:rPr lang="de-DE" sz="1800" spc="11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des</a:t>
            </a:r>
            <a:r>
              <a:rPr lang="de-DE" sz="1800" spc="17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Bundesministeriums</a:t>
            </a:r>
            <a:r>
              <a:rPr lang="de-DE" sz="1800" spc="13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für</a:t>
            </a:r>
            <a:r>
              <a:rPr lang="de-DE" sz="1800" spc="16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Wirtschaft</a:t>
            </a:r>
            <a:r>
              <a:rPr lang="de-DE" sz="1800" spc="14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und</a:t>
            </a:r>
            <a:r>
              <a:rPr lang="de-DE" sz="1800" spc="13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Energie,</a:t>
            </a:r>
            <a:r>
              <a:rPr lang="de-DE" sz="1800" spc="13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der</a:t>
            </a:r>
            <a:r>
              <a:rPr lang="de-DE" sz="1800" spc="13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Carl-Zeiss-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Stiftung</a:t>
            </a:r>
            <a:r>
              <a:rPr lang="de-DE" sz="1800" spc="19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Heidenheim</a:t>
            </a:r>
            <a:r>
              <a:rPr lang="de-DE" sz="1800" spc="2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und</a:t>
            </a:r>
            <a:r>
              <a:rPr lang="de-DE" sz="1800" spc="19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der</a:t>
            </a:r>
            <a:r>
              <a:rPr lang="de-DE" sz="1800" spc="24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1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Gesellschaft</a:t>
            </a:r>
            <a:r>
              <a:rPr lang="de-DE" sz="1800" spc="2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für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Unternehmensgeschichte</a:t>
            </a:r>
            <a:r>
              <a:rPr lang="de-DE" sz="1800" spc="20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e.V</a:t>
            </a:r>
            <a:r>
              <a:rPr lang="de-DE" sz="2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Mitautor</a:t>
            </a:r>
            <a:r>
              <a:rPr lang="de-DE" sz="1800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1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von</a:t>
            </a:r>
            <a:r>
              <a:rPr lang="de-DE" sz="1800" spc="-2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11</a:t>
            </a:r>
            <a:r>
              <a:rPr lang="de-DE" sz="1800" spc="-2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Büchern</a:t>
            </a:r>
            <a:r>
              <a:rPr lang="de-DE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und</a:t>
            </a:r>
            <a:r>
              <a:rPr lang="de-DE" sz="1800" spc="-2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Herausgeber</a:t>
            </a:r>
            <a:r>
              <a:rPr lang="de-DE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1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von</a:t>
            </a:r>
            <a:r>
              <a:rPr lang="de-DE" sz="1800" spc="-2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zwei</a:t>
            </a:r>
            <a:r>
              <a:rPr lang="de-DE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weiteren</a:t>
            </a:r>
            <a:r>
              <a:rPr lang="de-DE" sz="1800" spc="-2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Büchern</a:t>
            </a:r>
            <a:r>
              <a:rPr lang="de-DE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sowie</a:t>
            </a:r>
            <a:r>
              <a:rPr lang="de-DE" sz="1800" spc="23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einer</a:t>
            </a:r>
            <a:r>
              <a:rPr lang="de-DE" sz="1800" spc="11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größeren</a:t>
            </a:r>
            <a:r>
              <a:rPr lang="de-DE" sz="1800" spc="9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Zahl</a:t>
            </a:r>
            <a:r>
              <a:rPr lang="de-DE" sz="1800" spc="1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1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von</a:t>
            </a:r>
            <a:r>
              <a:rPr lang="de-DE" sz="1800" spc="11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Beiträgen</a:t>
            </a:r>
            <a:r>
              <a:rPr lang="de-DE" sz="1800" spc="11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</a:t>
            </a:r>
            <a:r>
              <a:rPr lang="de-DE" sz="1800" spc="11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wissenschaftlichen</a:t>
            </a:r>
            <a:r>
              <a:rPr lang="de-DE" sz="1800" spc="9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Zeitschriften</a:t>
            </a:r>
            <a:r>
              <a:rPr lang="de-DE" sz="1800" spc="11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sowie</a:t>
            </a:r>
            <a:r>
              <a:rPr lang="de-DE" sz="1800" spc="10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Sammelbänden</a:t>
            </a:r>
            <a:r>
              <a:rPr lang="de-DE" sz="1800" spc="35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zur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deutschen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Wirtschaftsgeschichte</a:t>
            </a:r>
            <a:r>
              <a:rPr lang="de-DE" sz="1800" spc="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und </a:t>
            </a:r>
            <a:r>
              <a:rPr lang="de-DE" sz="1800" spc="-1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zu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deutschen </a:t>
            </a:r>
            <a:r>
              <a:rPr lang="de-DE" sz="1800" spc="-1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bzw.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ostdeutschen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Unternehmen</a:t>
            </a:r>
            <a:endParaRPr lang="de-D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88DC31F-58E0-392D-A023-53E7D5062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868" y="1597572"/>
            <a:ext cx="6018131" cy="401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01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F3D48067-A4BB-72B4-73FF-CF1B241C8FF3}"/>
              </a:ext>
            </a:extLst>
          </p:cNvPr>
          <p:cNvSpPr txBox="1"/>
          <p:nvPr/>
        </p:nvSpPr>
        <p:spPr>
          <a:xfrm>
            <a:off x="923636" y="1008993"/>
            <a:ext cx="524593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Jochen Kolb</a:t>
            </a:r>
          </a:p>
          <a:p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Prof. Dr.</a:t>
            </a:r>
          </a:p>
          <a:p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30.01.1969</a:t>
            </a:r>
          </a:p>
          <a:p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Geochemie und Lagerstättenkunde</a:t>
            </a:r>
          </a:p>
          <a:p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seit</a:t>
            </a:r>
            <a:r>
              <a:rPr lang="de-DE" sz="1800" spc="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2016</a:t>
            </a:r>
            <a:r>
              <a:rPr lang="de-DE" sz="1800" spc="19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Professor</a:t>
            </a:r>
            <a:r>
              <a:rPr lang="de-DE" sz="1800" spc="21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für</a:t>
            </a:r>
            <a:r>
              <a:rPr lang="de-DE" sz="1800" spc="21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Geochemie</a:t>
            </a:r>
            <a:r>
              <a:rPr lang="de-DE" sz="1800" spc="20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und</a:t>
            </a:r>
            <a:r>
              <a:rPr lang="de-DE" sz="1800" spc="21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Lagerstättenkunde</a:t>
            </a:r>
            <a:r>
              <a:rPr lang="de-DE" sz="1800" spc="20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am</a:t>
            </a:r>
            <a:r>
              <a:rPr lang="de-DE" sz="1800" spc="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Institut</a:t>
            </a:r>
            <a:r>
              <a:rPr lang="de-DE" sz="1800" spc="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für</a:t>
            </a:r>
            <a:r>
              <a:rPr lang="de-DE" sz="1800" spc="30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Angewandte</a:t>
            </a:r>
            <a:r>
              <a:rPr lang="de-DE" sz="1800" spc="4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Geowissenschaften</a:t>
            </a:r>
            <a:r>
              <a:rPr lang="de-DE" sz="1800" spc="3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1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des</a:t>
            </a:r>
            <a:r>
              <a:rPr lang="de-DE" sz="1800" spc="3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Karlsruher</a:t>
            </a:r>
            <a:r>
              <a:rPr lang="de-DE" sz="1800" spc="3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Instituts</a:t>
            </a:r>
            <a:r>
              <a:rPr lang="de-DE" sz="1800" spc="3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für</a:t>
            </a:r>
            <a:r>
              <a:rPr lang="de-DE" sz="1800" spc="3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Technologie</a:t>
            </a:r>
            <a:endParaRPr lang="de-DE" sz="2400" spc="-5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Untersuchung</a:t>
            </a:r>
            <a:r>
              <a:rPr lang="de-DE" sz="1800" spc="25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der</a:t>
            </a:r>
            <a:r>
              <a:rPr lang="de-DE" sz="1800" spc="27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Schnittstelle</a:t>
            </a:r>
            <a:r>
              <a:rPr lang="de-DE" sz="1800" spc="48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zwischen</a:t>
            </a:r>
            <a:r>
              <a:rPr lang="de-DE" sz="1800" spc="5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gebirgsbildenden</a:t>
            </a:r>
            <a:r>
              <a:rPr lang="de-DE" sz="1800" spc="5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Prozessen,</a:t>
            </a:r>
            <a:r>
              <a:rPr lang="de-DE" sz="1800" spc="5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einschließlich</a:t>
            </a:r>
            <a:r>
              <a:rPr lang="de-DE" sz="1800" spc="5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Metamorphose,</a:t>
            </a:r>
            <a:r>
              <a:rPr lang="de-DE" sz="1800" spc="3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Magmatismus,</a:t>
            </a:r>
            <a:r>
              <a:rPr lang="de-DE" sz="1800" spc="38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Fluidmigration</a:t>
            </a:r>
            <a:r>
              <a:rPr lang="de-DE" sz="1800" spc="1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und</a:t>
            </a:r>
            <a:r>
              <a:rPr lang="de-DE" sz="1800" spc="1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1800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Metasomatismus</a:t>
            </a:r>
            <a:endParaRPr lang="de-DE" sz="2400" dirty="0"/>
          </a:p>
        </p:txBody>
      </p:sp>
      <p:pic>
        <p:nvPicPr>
          <p:cNvPr id="2" name="Grafik 1" descr="Ein Bild, das Menschliches Gesicht, Person, Wand, Porträt enthält.&#10;&#10;KI-generierte Inhalte können fehlerhaft sein.">
            <a:extLst>
              <a:ext uri="{FF2B5EF4-FFF2-40B4-BE49-F238E27FC236}">
                <a16:creationId xmlns:a16="http://schemas.microsoft.com/office/drawing/2014/main" id="{76A173DC-3EA8-9636-7033-380BAD8D8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088" y="283234"/>
            <a:ext cx="4073933" cy="610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7617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551</Words>
  <Application>Microsoft Office PowerPoint</Application>
  <PresentationFormat>Breitbild</PresentationFormat>
  <Paragraphs>85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21" baseType="lpstr">
      <vt:lpstr>Aptos</vt:lpstr>
      <vt:lpstr>Arial</vt:lpstr>
      <vt:lpstr>Calibri</vt:lpstr>
      <vt:lpstr>Calibri Light</vt:lpstr>
      <vt:lpstr>Imprint MT Shadow</vt:lpstr>
      <vt:lpstr>Source Sans Pro</vt:lpstr>
      <vt:lpstr>Times New Roman</vt:lpstr>
      <vt:lpstr>Office</vt:lpstr>
      <vt:lpstr>Urkundenübergabe  und Vorstellung eines Ehrenmitglieds</vt:lpstr>
      <vt:lpstr>Prof. Dr. habil. Dr. h.c. Michael Succow  </vt:lpstr>
      <vt:lpstr>Urkundenübergabe  und Vorstellung der neuen Mitglieder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Urkundenübergabe  und Vorstellung der neuen Mitglieder</dc:title>
  <dc:creator>User</dc:creator>
  <cp:lastModifiedBy>Gerda Haßler</cp:lastModifiedBy>
  <cp:revision>17</cp:revision>
  <dcterms:created xsi:type="dcterms:W3CDTF">2023-06-18T15:14:29Z</dcterms:created>
  <dcterms:modified xsi:type="dcterms:W3CDTF">2026-06-30T21:33:03Z</dcterms:modified>
</cp:coreProperties>
</file>