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603" r:id="rId3"/>
    <p:sldId id="604" r:id="rId4"/>
    <p:sldId id="605" r:id="rId5"/>
    <p:sldId id="606" r:id="rId6"/>
    <p:sldId id="607" r:id="rId7"/>
    <p:sldId id="609" r:id="rId8"/>
    <p:sldId id="610" r:id="rId9"/>
    <p:sldId id="611" r:id="rId10"/>
    <p:sldId id="608" r:id="rId11"/>
    <p:sldId id="612" r:id="rId12"/>
    <p:sldId id="613" r:id="rId13"/>
    <p:sldId id="614" r:id="rId14"/>
    <p:sldId id="615" r:id="rId15"/>
    <p:sldId id="616" r:id="rId16"/>
    <p:sldId id="617" r:id="rId17"/>
    <p:sldId id="618" r:id="rId18"/>
    <p:sldId id="619" r:id="rId19"/>
    <p:sldId id="620" r:id="rId20"/>
    <p:sldId id="621" r:id="rId21"/>
    <p:sldId id="622" r:id="rId22"/>
    <p:sldId id="623" r:id="rId23"/>
    <p:sldId id="624" r:id="rId24"/>
    <p:sldId id="626" r:id="rId25"/>
    <p:sldId id="625" r:id="rId26"/>
    <p:sldId id="602" r:id="rId27"/>
    <p:sldId id="627" r:id="rId28"/>
    <p:sldId id="628" r:id="rId29"/>
    <p:sldId id="629" r:id="rId30"/>
    <p:sldId id="630" r:id="rId31"/>
    <p:sldId id="631" r:id="rId32"/>
    <p:sldId id="632" r:id="rId33"/>
    <p:sldId id="633" r:id="rId34"/>
    <p:sldId id="634" r:id="rId35"/>
    <p:sldId id="635" r:id="rId36"/>
    <p:sldId id="636" r:id="rId37"/>
    <p:sldId id="637"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F3057-BE97-44CC-9579-EE8AC494B520}" type="datetimeFigureOut">
              <a:rPr lang="de-DE" smtClean="0"/>
              <a:t>30.06.2026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F7C25-37BD-42DE-9B49-7C535B143597}" type="slidenum">
              <a:rPr lang="de-DE" smtClean="0"/>
              <a:t>‹Nr.›</a:t>
            </a:fld>
            <a:endParaRPr lang="de-DE"/>
          </a:p>
        </p:txBody>
      </p:sp>
    </p:spTree>
    <p:extLst>
      <p:ext uri="{BB962C8B-B14F-4D97-AF65-F5344CB8AC3E}">
        <p14:creationId xmlns:p14="http://schemas.microsoft.com/office/powerpoint/2010/main" val="283600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53F7C25-37BD-42DE-9B49-7C535B143597}" type="slidenum">
              <a:rPr lang="de-DE" smtClean="0"/>
              <a:t>4</a:t>
            </a:fld>
            <a:endParaRPr lang="de-DE"/>
          </a:p>
        </p:txBody>
      </p:sp>
    </p:spTree>
    <p:extLst>
      <p:ext uri="{BB962C8B-B14F-4D97-AF65-F5344CB8AC3E}">
        <p14:creationId xmlns:p14="http://schemas.microsoft.com/office/powerpoint/2010/main" val="9586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F3804-045A-6A62-3CE2-E61F91EDB0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1AE167B-7B78-224D-8DDA-E69363395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45AE189-533A-FF4C-AC61-AFA57DDAFD6E}"/>
              </a:ext>
            </a:extLst>
          </p:cNvPr>
          <p:cNvSpPr>
            <a:spLocks noGrp="1"/>
          </p:cNvSpPr>
          <p:nvPr>
            <p:ph type="dt" sz="half" idx="10"/>
          </p:nvPr>
        </p:nvSpPr>
        <p:spPr/>
        <p:txBody>
          <a:bodyPr/>
          <a:lstStyle/>
          <a:p>
            <a:fld id="{0237A2A2-210E-4B6D-92F6-C1026691E0FA}" type="datetime1">
              <a:rPr lang="de-DE" smtClean="0"/>
              <a:t>30.06.2026</a:t>
            </a:fld>
            <a:endParaRPr lang="de-DE"/>
          </a:p>
        </p:txBody>
      </p:sp>
      <p:sp>
        <p:nvSpPr>
          <p:cNvPr id="5" name="Fußzeilenplatzhalter 4">
            <a:extLst>
              <a:ext uri="{FF2B5EF4-FFF2-40B4-BE49-F238E27FC236}">
                <a16:creationId xmlns:a16="http://schemas.microsoft.com/office/drawing/2014/main" id="{8B4B5223-D376-92A0-5090-FEB500C21C3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726AE8-643F-C5E8-8203-A0B374FFAA89}"/>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104602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6DCDD-C63E-FD67-F04B-37AC31399E6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E4539C1-E985-B516-AFCC-3A71C6C424B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90DD65-7153-C29E-D74B-2BBF4D09EA69}"/>
              </a:ext>
            </a:extLst>
          </p:cNvPr>
          <p:cNvSpPr>
            <a:spLocks noGrp="1"/>
          </p:cNvSpPr>
          <p:nvPr>
            <p:ph type="dt" sz="half" idx="10"/>
          </p:nvPr>
        </p:nvSpPr>
        <p:spPr/>
        <p:txBody>
          <a:bodyPr/>
          <a:lstStyle/>
          <a:p>
            <a:fld id="{FDB42391-558A-4F5E-A3F1-E31AB279E5DB}" type="datetime1">
              <a:rPr lang="de-DE" smtClean="0"/>
              <a:t>30.06.2026</a:t>
            </a:fld>
            <a:endParaRPr lang="de-DE"/>
          </a:p>
        </p:txBody>
      </p:sp>
      <p:sp>
        <p:nvSpPr>
          <p:cNvPr id="5" name="Fußzeilenplatzhalter 4">
            <a:extLst>
              <a:ext uri="{FF2B5EF4-FFF2-40B4-BE49-F238E27FC236}">
                <a16:creationId xmlns:a16="http://schemas.microsoft.com/office/drawing/2014/main" id="{D837E210-5440-7751-6542-41AD0D6EFE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38D570-CF4B-B42C-58DC-31D5084864F6}"/>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210086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73A8279-7036-E8C2-2F1F-5C3171FBDA53}"/>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917210A-065C-97C7-3507-A6AF5F3B24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924022-5C6F-D7EE-C702-38CCD5C4B9FD}"/>
              </a:ext>
            </a:extLst>
          </p:cNvPr>
          <p:cNvSpPr>
            <a:spLocks noGrp="1"/>
          </p:cNvSpPr>
          <p:nvPr>
            <p:ph type="dt" sz="half" idx="10"/>
          </p:nvPr>
        </p:nvSpPr>
        <p:spPr/>
        <p:txBody>
          <a:bodyPr/>
          <a:lstStyle/>
          <a:p>
            <a:fld id="{5320D3E2-ABE9-4650-B57A-A21D3723CE21}" type="datetime1">
              <a:rPr lang="de-DE" smtClean="0"/>
              <a:t>30.06.2026</a:t>
            </a:fld>
            <a:endParaRPr lang="de-DE"/>
          </a:p>
        </p:txBody>
      </p:sp>
      <p:sp>
        <p:nvSpPr>
          <p:cNvPr id="5" name="Fußzeilenplatzhalter 4">
            <a:extLst>
              <a:ext uri="{FF2B5EF4-FFF2-40B4-BE49-F238E27FC236}">
                <a16:creationId xmlns:a16="http://schemas.microsoft.com/office/drawing/2014/main" id="{B7B77868-D246-49BA-B54A-D9AA8AC4645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B3624DC-75A3-E6CD-48DB-A0D9DFDD0562}"/>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56172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99D11-3717-A3DF-AA42-2C98CE14672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B58A976-8FD9-6148-2574-A5D5F250BC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E564CF-0BC3-ECB5-1A61-D7F9DACEB1AF}"/>
              </a:ext>
            </a:extLst>
          </p:cNvPr>
          <p:cNvSpPr>
            <a:spLocks noGrp="1"/>
          </p:cNvSpPr>
          <p:nvPr>
            <p:ph type="dt" sz="half" idx="10"/>
          </p:nvPr>
        </p:nvSpPr>
        <p:spPr/>
        <p:txBody>
          <a:bodyPr/>
          <a:lstStyle/>
          <a:p>
            <a:fld id="{670AE44C-C161-41D7-98C7-F5861D5579E4}" type="datetime1">
              <a:rPr lang="de-DE" smtClean="0"/>
              <a:t>30.06.2026</a:t>
            </a:fld>
            <a:endParaRPr lang="de-DE"/>
          </a:p>
        </p:txBody>
      </p:sp>
      <p:sp>
        <p:nvSpPr>
          <p:cNvPr id="5" name="Fußzeilenplatzhalter 4">
            <a:extLst>
              <a:ext uri="{FF2B5EF4-FFF2-40B4-BE49-F238E27FC236}">
                <a16:creationId xmlns:a16="http://schemas.microsoft.com/office/drawing/2014/main" id="{70D3F960-AF6F-CF1D-03BA-3151E6FF266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243015-882E-7DE9-27FB-4EF13CB364A2}"/>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178718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79A01-6F01-915C-5E88-02ED2D74C96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5C71CA2-C3FC-1F54-4ADA-F925FF375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8607C95-E636-93AC-20DF-E072128EDAE3}"/>
              </a:ext>
            </a:extLst>
          </p:cNvPr>
          <p:cNvSpPr>
            <a:spLocks noGrp="1"/>
          </p:cNvSpPr>
          <p:nvPr>
            <p:ph type="dt" sz="half" idx="10"/>
          </p:nvPr>
        </p:nvSpPr>
        <p:spPr/>
        <p:txBody>
          <a:bodyPr/>
          <a:lstStyle/>
          <a:p>
            <a:fld id="{261C4B03-3ED1-4CF1-A131-3F5B74EBACED}" type="datetime1">
              <a:rPr lang="de-DE" smtClean="0"/>
              <a:t>30.06.2026</a:t>
            </a:fld>
            <a:endParaRPr lang="de-DE"/>
          </a:p>
        </p:txBody>
      </p:sp>
      <p:sp>
        <p:nvSpPr>
          <p:cNvPr id="5" name="Fußzeilenplatzhalter 4">
            <a:extLst>
              <a:ext uri="{FF2B5EF4-FFF2-40B4-BE49-F238E27FC236}">
                <a16:creationId xmlns:a16="http://schemas.microsoft.com/office/drawing/2014/main" id="{D398C35C-93E0-BF7A-5781-3C2A0AA9FE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8ADE73-B130-C1FC-2132-0786CA79602C}"/>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304052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90D02-B3F0-EEDE-9367-F212452F245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9ABECE-0431-6D7A-F76B-C578169F76D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45D6A0D-A91A-6411-45DD-7457275DDCB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1EE7900-56D4-558E-832A-464544C1762F}"/>
              </a:ext>
            </a:extLst>
          </p:cNvPr>
          <p:cNvSpPr>
            <a:spLocks noGrp="1"/>
          </p:cNvSpPr>
          <p:nvPr>
            <p:ph type="dt" sz="half" idx="10"/>
          </p:nvPr>
        </p:nvSpPr>
        <p:spPr/>
        <p:txBody>
          <a:bodyPr/>
          <a:lstStyle/>
          <a:p>
            <a:fld id="{66B1176D-24B8-4B5D-AA69-66687182B422}" type="datetime1">
              <a:rPr lang="de-DE" smtClean="0"/>
              <a:t>30.06.2026</a:t>
            </a:fld>
            <a:endParaRPr lang="de-DE"/>
          </a:p>
        </p:txBody>
      </p:sp>
      <p:sp>
        <p:nvSpPr>
          <p:cNvPr id="6" name="Fußzeilenplatzhalter 5">
            <a:extLst>
              <a:ext uri="{FF2B5EF4-FFF2-40B4-BE49-F238E27FC236}">
                <a16:creationId xmlns:a16="http://schemas.microsoft.com/office/drawing/2014/main" id="{D34DC98E-4318-DC27-A54E-13494C7E7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DECC57-3416-D384-E099-549E75F7A846}"/>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328389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F2461-D586-47EB-0C93-9B59DECF433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8255A71-E4B5-ECF3-A63D-112FA45739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F324901-1E1B-4381-1ACA-03DC23FC1AB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B295B0F-F99F-455F-05FA-CAEBF1ECF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62DA912-125E-8C62-49A6-4BC024C590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85C20D7-FA3F-F867-75E4-22A56E8AF6B8}"/>
              </a:ext>
            </a:extLst>
          </p:cNvPr>
          <p:cNvSpPr>
            <a:spLocks noGrp="1"/>
          </p:cNvSpPr>
          <p:nvPr>
            <p:ph type="dt" sz="half" idx="10"/>
          </p:nvPr>
        </p:nvSpPr>
        <p:spPr/>
        <p:txBody>
          <a:bodyPr/>
          <a:lstStyle/>
          <a:p>
            <a:fld id="{CB56AADD-D29D-40C5-9C96-726D7E44A9A7}" type="datetime1">
              <a:rPr lang="de-DE" smtClean="0"/>
              <a:t>30.06.2026</a:t>
            </a:fld>
            <a:endParaRPr lang="de-DE"/>
          </a:p>
        </p:txBody>
      </p:sp>
      <p:sp>
        <p:nvSpPr>
          <p:cNvPr id="8" name="Fußzeilenplatzhalter 7">
            <a:extLst>
              <a:ext uri="{FF2B5EF4-FFF2-40B4-BE49-F238E27FC236}">
                <a16:creationId xmlns:a16="http://schemas.microsoft.com/office/drawing/2014/main" id="{BFD18329-3FEE-F438-AA16-1CB169BF10E8}"/>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5DF9E6-2AF7-DEEB-A053-A352713C6C8D}"/>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122159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137AEC-315D-7030-1A98-6B3589CEE9B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258E606-DD4B-6688-7A70-43E8EB74258A}"/>
              </a:ext>
            </a:extLst>
          </p:cNvPr>
          <p:cNvSpPr>
            <a:spLocks noGrp="1"/>
          </p:cNvSpPr>
          <p:nvPr>
            <p:ph type="dt" sz="half" idx="10"/>
          </p:nvPr>
        </p:nvSpPr>
        <p:spPr/>
        <p:txBody>
          <a:bodyPr/>
          <a:lstStyle/>
          <a:p>
            <a:fld id="{11CDB455-4394-42D2-858A-AEDE20AF2894}" type="datetime1">
              <a:rPr lang="de-DE" smtClean="0"/>
              <a:t>30.06.2026</a:t>
            </a:fld>
            <a:endParaRPr lang="de-DE"/>
          </a:p>
        </p:txBody>
      </p:sp>
      <p:sp>
        <p:nvSpPr>
          <p:cNvPr id="4" name="Fußzeilenplatzhalter 3">
            <a:extLst>
              <a:ext uri="{FF2B5EF4-FFF2-40B4-BE49-F238E27FC236}">
                <a16:creationId xmlns:a16="http://schemas.microsoft.com/office/drawing/2014/main" id="{EF0F9BB1-5C2A-A454-D860-E57934F00D1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883CB02-CB98-0CF4-B22C-BE11E96A2F62}"/>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220043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AD2117-DC35-36AE-634B-D1E5E2F25C02}"/>
              </a:ext>
            </a:extLst>
          </p:cNvPr>
          <p:cNvSpPr>
            <a:spLocks noGrp="1"/>
          </p:cNvSpPr>
          <p:nvPr>
            <p:ph type="dt" sz="half" idx="10"/>
          </p:nvPr>
        </p:nvSpPr>
        <p:spPr/>
        <p:txBody>
          <a:bodyPr/>
          <a:lstStyle/>
          <a:p>
            <a:fld id="{ADAF7204-1C22-4D60-8F69-BA671BEFFE88}" type="datetime1">
              <a:rPr lang="de-DE" smtClean="0"/>
              <a:t>30.06.2026</a:t>
            </a:fld>
            <a:endParaRPr lang="de-DE"/>
          </a:p>
        </p:txBody>
      </p:sp>
      <p:sp>
        <p:nvSpPr>
          <p:cNvPr id="3" name="Fußzeilenplatzhalter 2">
            <a:extLst>
              <a:ext uri="{FF2B5EF4-FFF2-40B4-BE49-F238E27FC236}">
                <a16:creationId xmlns:a16="http://schemas.microsoft.com/office/drawing/2014/main" id="{497538B3-53D5-E5C2-5265-08E758CE90C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ABCAB0BF-E812-157D-3CC5-EDE847C4A401}"/>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395596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1B116-FABB-C533-A96E-8C5925B35A9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0EF630E-ABB9-2507-EFDF-80653689E4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1624AD9-4CAB-1205-BCD1-873899557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DF79D59-FD0F-ED4C-7DA2-52330B53FEDF}"/>
              </a:ext>
            </a:extLst>
          </p:cNvPr>
          <p:cNvSpPr>
            <a:spLocks noGrp="1"/>
          </p:cNvSpPr>
          <p:nvPr>
            <p:ph type="dt" sz="half" idx="10"/>
          </p:nvPr>
        </p:nvSpPr>
        <p:spPr/>
        <p:txBody>
          <a:bodyPr/>
          <a:lstStyle/>
          <a:p>
            <a:fld id="{C8EEEECD-FDEC-4CC8-9D2D-50598D3156D7}" type="datetime1">
              <a:rPr lang="de-DE" smtClean="0"/>
              <a:t>30.06.2026</a:t>
            </a:fld>
            <a:endParaRPr lang="de-DE"/>
          </a:p>
        </p:txBody>
      </p:sp>
      <p:sp>
        <p:nvSpPr>
          <p:cNvPr id="6" name="Fußzeilenplatzhalter 5">
            <a:extLst>
              <a:ext uri="{FF2B5EF4-FFF2-40B4-BE49-F238E27FC236}">
                <a16:creationId xmlns:a16="http://schemas.microsoft.com/office/drawing/2014/main" id="{45718F01-67B9-EEA4-A9C2-69FED6DC975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7744983-DAC0-5767-015D-61486049E4C2}"/>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251090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367B2-7433-FB31-82D0-B5966DA439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006390D-C07B-69F5-357E-4F92BF88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81A355E6-2664-CBC0-372B-A6EDDE49C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8828C04-D091-05A4-C71C-B5C142B3A37D}"/>
              </a:ext>
            </a:extLst>
          </p:cNvPr>
          <p:cNvSpPr>
            <a:spLocks noGrp="1"/>
          </p:cNvSpPr>
          <p:nvPr>
            <p:ph type="dt" sz="half" idx="10"/>
          </p:nvPr>
        </p:nvSpPr>
        <p:spPr/>
        <p:txBody>
          <a:bodyPr/>
          <a:lstStyle/>
          <a:p>
            <a:fld id="{77F1D5BC-E2EB-403E-B2AF-2E5C15B2613D}" type="datetime1">
              <a:rPr lang="de-DE" smtClean="0"/>
              <a:t>30.06.2026</a:t>
            </a:fld>
            <a:endParaRPr lang="de-DE"/>
          </a:p>
        </p:txBody>
      </p:sp>
      <p:sp>
        <p:nvSpPr>
          <p:cNvPr id="6" name="Fußzeilenplatzhalter 5">
            <a:extLst>
              <a:ext uri="{FF2B5EF4-FFF2-40B4-BE49-F238E27FC236}">
                <a16:creationId xmlns:a16="http://schemas.microsoft.com/office/drawing/2014/main" id="{B5C26132-C68C-3957-0983-CC5AFCD4B66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A169CE7-551F-DCD1-7017-E0A3268BD830}"/>
              </a:ext>
            </a:extLst>
          </p:cNvPr>
          <p:cNvSpPr>
            <a:spLocks noGrp="1"/>
          </p:cNvSpPr>
          <p:nvPr>
            <p:ph type="sldNum" sz="quarter" idx="12"/>
          </p:nvPr>
        </p:nvSpPr>
        <p:spPr/>
        <p:txBody>
          <a:bodyPr/>
          <a:lstStyle/>
          <a:p>
            <a:fld id="{51175843-0DE7-4F9F-8153-1A266BFBC6BC}" type="slidenum">
              <a:rPr lang="de-DE" smtClean="0"/>
              <a:t>‹Nr.›</a:t>
            </a:fld>
            <a:endParaRPr lang="de-DE"/>
          </a:p>
        </p:txBody>
      </p:sp>
    </p:spTree>
    <p:extLst>
      <p:ext uri="{BB962C8B-B14F-4D97-AF65-F5344CB8AC3E}">
        <p14:creationId xmlns:p14="http://schemas.microsoft.com/office/powerpoint/2010/main" val="346042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5ED472E-CB62-91EA-77B6-DE52BF556E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24CBF10-253A-86D5-C38F-93C66658C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C026FF0-3FA9-4D6A-3ACC-A4F62D9729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1FEC9-27A1-4417-86A9-4B58B0CF698A}" type="datetime1">
              <a:rPr lang="de-DE" smtClean="0"/>
              <a:t>30.06.2026</a:t>
            </a:fld>
            <a:endParaRPr lang="de-DE"/>
          </a:p>
        </p:txBody>
      </p:sp>
      <p:sp>
        <p:nvSpPr>
          <p:cNvPr id="5" name="Fußzeilenplatzhalter 4">
            <a:extLst>
              <a:ext uri="{FF2B5EF4-FFF2-40B4-BE49-F238E27FC236}">
                <a16:creationId xmlns:a16="http://schemas.microsoft.com/office/drawing/2014/main" id="{46313801-8BAC-D6D7-C746-1E6471BCD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BECF2F6-2584-E277-9877-25AF4047AF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75843-0DE7-4F9F-8153-1A266BFBC6BC}" type="slidenum">
              <a:rPr lang="de-DE" smtClean="0"/>
              <a:t>‹Nr.›</a:t>
            </a:fld>
            <a:endParaRPr lang="de-DE"/>
          </a:p>
        </p:txBody>
      </p:sp>
    </p:spTree>
    <p:extLst>
      <p:ext uri="{BB962C8B-B14F-4D97-AF65-F5344CB8AC3E}">
        <p14:creationId xmlns:p14="http://schemas.microsoft.com/office/powerpoint/2010/main" val="275100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A2EDE-E2C3-280F-A434-13F1095B22A5}"/>
              </a:ext>
            </a:extLst>
          </p:cNvPr>
          <p:cNvSpPr>
            <a:spLocks noGrp="1"/>
          </p:cNvSpPr>
          <p:nvPr>
            <p:ph type="ctrTitle"/>
          </p:nvPr>
        </p:nvSpPr>
        <p:spPr>
          <a:xfrm>
            <a:off x="1452978" y="2235200"/>
            <a:ext cx="9144000" cy="2387600"/>
          </a:xfrm>
        </p:spPr>
        <p:txBody>
          <a:bodyPr>
            <a:normAutofit fontScale="90000"/>
          </a:bodyPr>
          <a:lstStyle/>
          <a:p>
            <a:r>
              <a:rPr lang="de-DE" sz="4900" b="1" i="1" dirty="0">
                <a:effectLst/>
                <a:latin typeface="Times New Roman" panose="02020603050405020304" pitchFamily="18" charset="0"/>
                <a:ea typeface="Calibri" panose="020F0502020204030204" pitchFamily="34" charset="0"/>
              </a:rPr>
              <a:t>Die Leibniz-Sozietät ─ </a:t>
            </a:r>
            <a:br>
              <a:rPr lang="de-DE" sz="4900" b="1" i="1" dirty="0">
                <a:effectLst/>
                <a:latin typeface="Times New Roman" panose="02020603050405020304" pitchFamily="18" charset="0"/>
                <a:ea typeface="Calibri" panose="020F0502020204030204" pitchFamily="34" charset="0"/>
              </a:rPr>
            </a:br>
            <a:r>
              <a:rPr lang="de-DE" sz="4900" b="1" i="1" dirty="0">
                <a:effectLst/>
                <a:latin typeface="Times New Roman" panose="02020603050405020304" pitchFamily="18" charset="0"/>
                <a:ea typeface="Calibri" panose="020F0502020204030204" pitchFamily="34" charset="0"/>
              </a:rPr>
              <a:t>Forum historisch informierter Wissenschaftsreflexion</a:t>
            </a:r>
            <a:br>
              <a:rPr lang="de-DE" sz="4900" b="1" dirty="0">
                <a:effectLst/>
                <a:latin typeface="Imprint MT Shadow" panose="04020605060303030202" pitchFamily="82" charset="0"/>
                <a:ea typeface="Calibri" panose="020F0502020204030204" pitchFamily="34" charset="0"/>
              </a:rPr>
            </a:br>
            <a:br>
              <a:rPr lang="de-DE" sz="4900" b="1" dirty="0">
                <a:effectLst/>
                <a:latin typeface="Imprint MT Shadow" panose="04020605060303030202" pitchFamily="82" charset="0"/>
                <a:ea typeface="Calibri" panose="020F0502020204030204" pitchFamily="34" charset="0"/>
              </a:rPr>
            </a:br>
            <a:r>
              <a:rPr lang="de-DE" sz="4000" b="1" dirty="0">
                <a:latin typeface="Imprint MT Shadow" panose="04020605060303030202" pitchFamily="82" charset="0"/>
                <a:ea typeface="Garamond" panose="02020404030301010803" pitchFamily="18" charset="0"/>
                <a:cs typeface="Times New Roman" panose="02020603050405020304" pitchFamily="18" charset="0"/>
              </a:rPr>
              <a:t>Bericht der Präsidentin der Leibniz-Sozietät der Wissenschaften zu Berlin e.V.</a:t>
            </a:r>
            <a:endParaRPr lang="de-DE" sz="4000" dirty="0"/>
          </a:p>
        </p:txBody>
      </p:sp>
      <p:sp>
        <p:nvSpPr>
          <p:cNvPr id="3" name="Untertitel 2">
            <a:extLst>
              <a:ext uri="{FF2B5EF4-FFF2-40B4-BE49-F238E27FC236}">
                <a16:creationId xmlns:a16="http://schemas.microsoft.com/office/drawing/2014/main" id="{A70037E6-C533-595E-803E-2A94A8FEE874}"/>
              </a:ext>
            </a:extLst>
          </p:cNvPr>
          <p:cNvSpPr>
            <a:spLocks noGrp="1"/>
          </p:cNvSpPr>
          <p:nvPr>
            <p:ph type="subTitle" idx="1"/>
          </p:nvPr>
        </p:nvSpPr>
        <p:spPr>
          <a:xfrm>
            <a:off x="1355324" y="5324306"/>
            <a:ext cx="9144000" cy="1655762"/>
          </a:xfrm>
        </p:spPr>
        <p:txBody>
          <a:bodyPr/>
          <a:lstStyle/>
          <a:p>
            <a:r>
              <a:rPr lang="de-DE" b="1" dirty="0">
                <a:latin typeface="Imprint MT Shadow" panose="04020605060303030202" pitchFamily="82" charset="0"/>
              </a:rPr>
              <a:t>Prof. Dr. Gerda Haßler</a:t>
            </a:r>
          </a:p>
          <a:p>
            <a:endParaRPr lang="de-DE" dirty="0"/>
          </a:p>
        </p:txBody>
      </p:sp>
      <p:pic>
        <p:nvPicPr>
          <p:cNvPr id="5" name="Picture 4">
            <a:extLst>
              <a:ext uri="{FF2B5EF4-FFF2-40B4-BE49-F238E27FC236}">
                <a16:creationId xmlns:a16="http://schemas.microsoft.com/office/drawing/2014/main" id="{B5B046AE-9369-4182-D155-EB59292E4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7295" y="463749"/>
            <a:ext cx="1296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40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8B5C64-ABC0-751A-E550-4130CE0C9FBD}"/>
              </a:ext>
            </a:extLst>
          </p:cNvPr>
          <p:cNvSpPr>
            <a:spLocks noGrp="1"/>
          </p:cNvSpPr>
          <p:nvPr>
            <p:ph type="title"/>
          </p:nvPr>
        </p:nvSpPr>
        <p:spPr/>
        <p:txBody>
          <a:bodyPr/>
          <a:lstStyle/>
          <a:p>
            <a:r>
              <a:rPr lang="de-DE" sz="4400" b="1" dirty="0">
                <a:effectLst/>
                <a:latin typeface="Times New Roman" panose="02020603050405020304" pitchFamily="18" charset="0"/>
                <a:ea typeface="Calibri" panose="020F0502020204030204" pitchFamily="34" charset="0"/>
              </a:rPr>
              <a:t>Arbeitskreis Gesellschaftsanalyse</a:t>
            </a:r>
            <a:r>
              <a:rPr lang="de-DE" sz="4400" dirty="0">
                <a:effectLst/>
                <a:latin typeface="Times New Roman" panose="02020603050405020304" pitchFamily="18" charset="0"/>
                <a:ea typeface="Calibri" panose="020F0502020204030204" pitchFamily="34" charset="0"/>
              </a:rPr>
              <a:t> </a:t>
            </a:r>
            <a:endParaRPr lang="de-DE" dirty="0"/>
          </a:p>
        </p:txBody>
      </p:sp>
      <p:sp>
        <p:nvSpPr>
          <p:cNvPr id="4" name="Inhaltsplatzhalter 3">
            <a:extLst>
              <a:ext uri="{FF2B5EF4-FFF2-40B4-BE49-F238E27FC236}">
                <a16:creationId xmlns:a16="http://schemas.microsoft.com/office/drawing/2014/main" id="{C4D70146-491A-569F-58D4-BBAA9123188E}"/>
              </a:ext>
            </a:extLst>
          </p:cNvPr>
          <p:cNvSpPr>
            <a:spLocks noGrp="1"/>
          </p:cNvSpPr>
          <p:nvPr>
            <p:ph idx="1"/>
          </p:nvPr>
        </p:nvSpPr>
        <p:spPr/>
        <p:txBody>
          <a:bodyPr/>
          <a:lstStyle/>
          <a:p>
            <a:pPr marL="0" indent="0" algn="l">
              <a:buNone/>
            </a:pPr>
            <a:r>
              <a:rPr lang="de-DE" i="0" dirty="0">
                <a:effectLst/>
                <a:latin typeface="Arial" panose="020B0604020202020204" pitchFamily="34" charset="0"/>
              </a:rPr>
              <a:t>Kolloquium des Arbeitskreises „Gesellschaftsanalyse“ </a:t>
            </a:r>
          </a:p>
          <a:p>
            <a:pPr marL="0" indent="0" algn="l">
              <a:buNone/>
            </a:pPr>
            <a:r>
              <a:rPr lang="de-DE" b="1" i="0" dirty="0">
                <a:solidFill>
                  <a:srgbClr val="0070C0"/>
                </a:solidFill>
                <a:effectLst/>
                <a:latin typeface="Arial" panose="020B0604020202020204" pitchFamily="34" charset="0"/>
              </a:rPr>
              <a:t>Kapitalismus am Limit? – Transformation im Stau: Suche nach Auswegen!</a:t>
            </a:r>
          </a:p>
          <a:p>
            <a:pPr marL="0" indent="0" algn="l">
              <a:buNone/>
            </a:pPr>
            <a:r>
              <a:rPr lang="de-DE" i="0" dirty="0">
                <a:effectLst/>
                <a:latin typeface="Arial" panose="020B0604020202020204" pitchFamily="34" charset="0"/>
              </a:rPr>
              <a:t>am 7. November 2025.</a:t>
            </a:r>
          </a:p>
          <a:p>
            <a:endParaRPr lang="de-DE" dirty="0"/>
          </a:p>
        </p:txBody>
      </p:sp>
      <p:pic>
        <p:nvPicPr>
          <p:cNvPr id="1028" name="Picture 4" descr="Kapitalismus hat seine Grenzen erreicht. Die Naturausbeutung lässt sich nicht mehr rückgängig machen und Diktaturen erscheinen am Horizont">
            <a:extLst>
              <a:ext uri="{FF2B5EF4-FFF2-40B4-BE49-F238E27FC236}">
                <a16:creationId xmlns:a16="http://schemas.microsoft.com/office/drawing/2014/main" id="{93C0BA47-039D-2645-BF2F-6D80869C5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517" y="2895878"/>
            <a:ext cx="6831106" cy="3825597"/>
          </a:xfrm>
          <a:prstGeom prst="rect">
            <a:avLst/>
          </a:prstGeom>
          <a:noFill/>
          <a:extLst>
            <a:ext uri="{909E8E84-426E-40DD-AFC4-6F175D3DCCD1}">
              <a14:hiddenFill xmlns:a14="http://schemas.microsoft.com/office/drawing/2010/main">
                <a:solidFill>
                  <a:srgbClr val="FFFFFF"/>
                </a:solidFill>
              </a14:hiddenFill>
            </a:ext>
          </a:extLst>
        </p:spPr>
      </p:pic>
      <p:sp>
        <p:nvSpPr>
          <p:cNvPr id="5" name="Foliennummernplatzhalter 4">
            <a:extLst>
              <a:ext uri="{FF2B5EF4-FFF2-40B4-BE49-F238E27FC236}">
                <a16:creationId xmlns:a16="http://schemas.microsoft.com/office/drawing/2014/main" id="{DE4890F4-2A1D-C730-4A5A-763B48A1C39D}"/>
              </a:ext>
            </a:extLst>
          </p:cNvPr>
          <p:cNvSpPr>
            <a:spLocks noGrp="1"/>
          </p:cNvSpPr>
          <p:nvPr>
            <p:ph type="sldNum" sz="quarter" idx="12"/>
          </p:nvPr>
        </p:nvSpPr>
        <p:spPr/>
        <p:txBody>
          <a:bodyPr/>
          <a:lstStyle/>
          <a:p>
            <a:fld id="{51175843-0DE7-4F9F-8153-1A266BFBC6BC}" type="slidenum">
              <a:rPr lang="de-DE" smtClean="0"/>
              <a:t>10</a:t>
            </a:fld>
            <a:endParaRPr lang="de-DE"/>
          </a:p>
        </p:txBody>
      </p:sp>
    </p:spTree>
    <p:extLst>
      <p:ext uri="{BB962C8B-B14F-4D97-AF65-F5344CB8AC3E}">
        <p14:creationId xmlns:p14="http://schemas.microsoft.com/office/powerpoint/2010/main" val="134929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80CB7-A992-B46C-6855-905CF52983E3}"/>
              </a:ext>
            </a:extLst>
          </p:cNvPr>
          <p:cNvSpPr>
            <a:spLocks noGrp="1"/>
          </p:cNvSpPr>
          <p:nvPr>
            <p:ph type="title"/>
          </p:nvPr>
        </p:nvSpPr>
        <p:spPr/>
        <p:txBody>
          <a:bodyPr/>
          <a:lstStyle/>
          <a:p>
            <a:r>
              <a:rPr lang="de-DE" sz="4400" b="1" dirty="0">
                <a:effectLst/>
                <a:latin typeface="Times New Roman" panose="02020603050405020304" pitchFamily="18" charset="0"/>
                <a:ea typeface="Calibri" panose="020F0502020204030204" pitchFamily="34" charset="0"/>
              </a:rPr>
              <a:t>Arbeitskreis Wissenschaftsgeschichte</a:t>
            </a:r>
            <a:r>
              <a:rPr lang="de-DE" sz="4400" dirty="0">
                <a:effectLst/>
                <a:latin typeface="Times New Roman" panose="02020603050405020304" pitchFamily="18" charset="0"/>
                <a:ea typeface="Calibri" panose="020F0502020204030204" pitchFamily="34" charset="0"/>
              </a:rPr>
              <a:t> </a:t>
            </a:r>
            <a:endParaRPr lang="de-DE" dirty="0"/>
          </a:p>
        </p:txBody>
      </p:sp>
      <p:sp>
        <p:nvSpPr>
          <p:cNvPr id="3" name="Inhaltsplatzhalter 2">
            <a:extLst>
              <a:ext uri="{FF2B5EF4-FFF2-40B4-BE49-F238E27FC236}">
                <a16:creationId xmlns:a16="http://schemas.microsoft.com/office/drawing/2014/main" id="{8FF2DEDB-FC31-DBD3-2847-623B71A408EC}"/>
              </a:ext>
            </a:extLst>
          </p:cNvPr>
          <p:cNvSpPr>
            <a:spLocks noGrp="1"/>
          </p:cNvSpPr>
          <p:nvPr>
            <p:ph idx="1"/>
          </p:nvPr>
        </p:nvSpPr>
        <p:spPr/>
        <p:txBody>
          <a:bodyPr>
            <a:normAutofit/>
          </a:bodyPr>
          <a:lstStyle/>
          <a:p>
            <a:pPr marL="0" indent="0" algn="just">
              <a:lnSpc>
                <a:spcPct val="107000"/>
              </a:lnSpc>
              <a:spcBef>
                <a:spcPts val="600"/>
              </a:spcBef>
              <a:buNone/>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Michael Schippan (MLS)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Grundlegende Studien zur Rolle der Persönlichkeit in der Geschichte.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Georgij</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err="1">
                <a:effectLst/>
                <a:latin typeface="Times New Roman" panose="02020603050405020304" pitchFamily="18" charset="0"/>
                <a:ea typeface="Calibri" panose="020F0502020204030204" pitchFamily="34" charset="0"/>
                <a:cs typeface="Times New Roman" panose="02020603050405020304" pitchFamily="18" charset="0"/>
              </a:rPr>
              <a:t>Plechanov</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 – Sidney Hook – Ian Kershaw </a:t>
            </a:r>
          </a:p>
          <a:p>
            <a:pPr marL="0" indent="0" algn="just">
              <a:lnSpc>
                <a:spcPct val="107000"/>
              </a:lnSpc>
              <a:spcBef>
                <a:spcPts val="600"/>
              </a:spcBef>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Ulrich Busch (MLS)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Zum interdisziplinären Gebrauch und Transfer von Begriffen am Beispiel der Ökonomie</a:t>
            </a:r>
            <a:endParaRPr lang="de-DE"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buNone/>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Prof. Dr. Gisela Boeck (MLS)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Über die Voraussage des Eka-Siliciums und die Entdeckung des Germaniums</a:t>
            </a:r>
            <a:endParaRPr lang="de-DE"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buNone/>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Dr. Gerd Kley</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buNone/>
            </a:pP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Professor Dr. Hans Heinrich Franck (1888-1961). Ein Leben für Wissenschaft, Technik und Humanismus in komplizierten Zeiten. Versuch einer Würdigung</a:t>
            </a:r>
            <a:endParaRPr lang="de-DE"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buNone/>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Dieter Segert (MLS)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Schranken und Möglichkeiten der Erkenntnis von Gesellschaft auf Grundlage der marxistischen Geschichtsauffassung dargestellt am Beispiel des „Sozialismusprojekts“</a:t>
            </a:r>
            <a:endParaRPr lang="de-DE" sz="18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5" name="Rechteck: abgerundete Ecken 4">
            <a:extLst>
              <a:ext uri="{FF2B5EF4-FFF2-40B4-BE49-F238E27FC236}">
                <a16:creationId xmlns:a16="http://schemas.microsoft.com/office/drawing/2014/main" id="{2A070A17-8697-2330-D68F-6567FEAA3BA9}"/>
              </a:ext>
            </a:extLst>
          </p:cNvPr>
          <p:cNvSpPr/>
          <p:nvPr/>
        </p:nvSpPr>
        <p:spPr>
          <a:xfrm>
            <a:off x="838200" y="1882588"/>
            <a:ext cx="10390094" cy="914400"/>
          </a:xfrm>
          <a:prstGeom prst="roundRect">
            <a:avLst/>
          </a:prstGeom>
          <a:solidFill>
            <a:schemeClr val="accent1">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D9167A03-9ADE-16BC-3F8A-1383F712E621}"/>
              </a:ext>
            </a:extLst>
          </p:cNvPr>
          <p:cNvSpPr/>
          <p:nvPr/>
        </p:nvSpPr>
        <p:spPr>
          <a:xfrm>
            <a:off x="838200" y="2796988"/>
            <a:ext cx="8413376" cy="739588"/>
          </a:xfrm>
          <a:prstGeom prst="roundRect">
            <a:avLst/>
          </a:prstGeom>
          <a:solidFill>
            <a:srgbClr val="FFFF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220D7749-D3C6-74E7-2E93-742BCFC0D98A}"/>
              </a:ext>
            </a:extLst>
          </p:cNvPr>
          <p:cNvSpPr/>
          <p:nvPr/>
        </p:nvSpPr>
        <p:spPr>
          <a:xfrm>
            <a:off x="838200" y="3482788"/>
            <a:ext cx="10712824" cy="1600200"/>
          </a:xfrm>
          <a:prstGeom prst="roundRect">
            <a:avLst/>
          </a:prstGeom>
          <a:solidFill>
            <a:schemeClr val="accent1">
              <a:alpha val="2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7">
            <a:extLst>
              <a:ext uri="{FF2B5EF4-FFF2-40B4-BE49-F238E27FC236}">
                <a16:creationId xmlns:a16="http://schemas.microsoft.com/office/drawing/2014/main" id="{53EF0F05-147C-CA39-4FF6-BEC732F75A93}"/>
              </a:ext>
            </a:extLst>
          </p:cNvPr>
          <p:cNvSpPr>
            <a:spLocks noGrp="1"/>
          </p:cNvSpPr>
          <p:nvPr>
            <p:ph type="sldNum" sz="quarter" idx="12"/>
          </p:nvPr>
        </p:nvSpPr>
        <p:spPr/>
        <p:txBody>
          <a:bodyPr/>
          <a:lstStyle/>
          <a:p>
            <a:fld id="{51175843-0DE7-4F9F-8153-1A266BFBC6BC}" type="slidenum">
              <a:rPr lang="de-DE" smtClean="0"/>
              <a:t>11</a:t>
            </a:fld>
            <a:endParaRPr lang="de-DE"/>
          </a:p>
        </p:txBody>
      </p:sp>
    </p:spTree>
    <p:extLst>
      <p:ext uri="{BB962C8B-B14F-4D97-AF65-F5344CB8AC3E}">
        <p14:creationId xmlns:p14="http://schemas.microsoft.com/office/powerpoint/2010/main" val="12694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32F74-8701-DA17-F5E3-8F8C8C25B8A3}"/>
              </a:ext>
            </a:extLst>
          </p:cNvPr>
          <p:cNvSpPr>
            <a:spLocks noGrp="1"/>
          </p:cNvSpPr>
          <p:nvPr>
            <p:ph type="title"/>
          </p:nvPr>
        </p:nvSpPr>
        <p:spPr/>
        <p:txBody>
          <a:bodyPr>
            <a:normAutofit/>
          </a:bodyPr>
          <a:lstStyle/>
          <a:p>
            <a:r>
              <a:rPr lang="de-DE" b="1" dirty="0">
                <a:solidFill>
                  <a:srgbClr val="141827"/>
                </a:solidFill>
                <a:effectLst/>
                <a:latin typeface="Times New Roman" panose="02020603050405020304" pitchFamily="18" charset="0"/>
                <a:ea typeface="Calibri" panose="020F0502020204030204" pitchFamily="34" charset="0"/>
              </a:rPr>
              <a:t>Arbeitskreis </a:t>
            </a:r>
            <a:r>
              <a:rPr lang="de-DE" b="1" dirty="0">
                <a:effectLst/>
                <a:latin typeface="Times New Roman" panose="02020603050405020304" pitchFamily="18" charset="0"/>
                <a:ea typeface="Calibri" panose="020F0502020204030204" pitchFamily="34" charset="0"/>
              </a:rPr>
              <a:t>Geo-, Montan-, Umwelt-, Weltraum- und Astrowissenschaften</a:t>
            </a:r>
            <a:r>
              <a:rPr lang="de-DE" dirty="0">
                <a:effectLst/>
                <a:latin typeface="Times New Roman" panose="02020603050405020304" pitchFamily="18" charset="0"/>
                <a:ea typeface="Calibri" panose="020F0502020204030204" pitchFamily="34" charset="0"/>
              </a:rPr>
              <a:t> </a:t>
            </a:r>
            <a:endParaRPr lang="de-DE" dirty="0"/>
          </a:p>
        </p:txBody>
      </p:sp>
      <p:pic>
        <p:nvPicPr>
          <p:cNvPr id="6" name="Inhaltsplatzhalter 5">
            <a:extLst>
              <a:ext uri="{FF2B5EF4-FFF2-40B4-BE49-F238E27FC236}">
                <a16:creationId xmlns:a16="http://schemas.microsoft.com/office/drawing/2014/main" id="{132EE7F9-9E16-E313-3856-8FFA06DF9DA0}"/>
              </a:ext>
            </a:extLst>
          </p:cNvPr>
          <p:cNvPicPr>
            <a:picLocks noGrp="1" noChangeAspect="1"/>
          </p:cNvPicPr>
          <p:nvPr>
            <p:ph idx="1"/>
          </p:nvPr>
        </p:nvPicPr>
        <p:blipFill>
          <a:blip r:embed="rId2"/>
          <a:stretch>
            <a:fillRect/>
          </a:stretch>
        </p:blipFill>
        <p:spPr>
          <a:xfrm>
            <a:off x="2783541" y="1682091"/>
            <a:ext cx="7126941" cy="4989896"/>
          </a:xfrm>
        </p:spPr>
      </p:pic>
      <p:sp>
        <p:nvSpPr>
          <p:cNvPr id="3" name="Foliennummernplatzhalter 2">
            <a:extLst>
              <a:ext uri="{FF2B5EF4-FFF2-40B4-BE49-F238E27FC236}">
                <a16:creationId xmlns:a16="http://schemas.microsoft.com/office/drawing/2014/main" id="{7277E4C4-B26B-1963-1501-282D90E42E2D}"/>
              </a:ext>
            </a:extLst>
          </p:cNvPr>
          <p:cNvSpPr>
            <a:spLocks noGrp="1"/>
          </p:cNvSpPr>
          <p:nvPr>
            <p:ph type="sldNum" sz="quarter" idx="12"/>
          </p:nvPr>
        </p:nvSpPr>
        <p:spPr/>
        <p:txBody>
          <a:bodyPr/>
          <a:lstStyle/>
          <a:p>
            <a:fld id="{51175843-0DE7-4F9F-8153-1A266BFBC6BC}" type="slidenum">
              <a:rPr lang="de-DE" smtClean="0"/>
              <a:t>12</a:t>
            </a:fld>
            <a:endParaRPr lang="de-DE"/>
          </a:p>
        </p:txBody>
      </p:sp>
    </p:spTree>
    <p:extLst>
      <p:ext uri="{BB962C8B-B14F-4D97-AF65-F5344CB8AC3E}">
        <p14:creationId xmlns:p14="http://schemas.microsoft.com/office/powerpoint/2010/main" val="243814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1AD9C-AF15-DD9F-A0D8-531D8B1DEE46}"/>
              </a:ext>
            </a:extLst>
          </p:cNvPr>
          <p:cNvSpPr>
            <a:spLocks noGrp="1"/>
          </p:cNvSpPr>
          <p:nvPr>
            <p:ph type="title"/>
          </p:nvPr>
        </p:nvSpPr>
        <p:spPr/>
        <p:txBody>
          <a:bodyPr/>
          <a:lstStyle/>
          <a:p>
            <a:r>
              <a:rPr lang="de-DE" dirty="0"/>
              <a:t>5. Rohstoff-Kolloquium der Leibniz-Sozietät</a:t>
            </a:r>
          </a:p>
        </p:txBody>
      </p:sp>
      <p:sp>
        <p:nvSpPr>
          <p:cNvPr id="6" name="Inhaltsplatzhalter 5">
            <a:extLst>
              <a:ext uri="{FF2B5EF4-FFF2-40B4-BE49-F238E27FC236}">
                <a16:creationId xmlns:a16="http://schemas.microsoft.com/office/drawing/2014/main" id="{5238A42B-A216-482B-671C-24D67591917A}"/>
              </a:ext>
            </a:extLst>
          </p:cNvPr>
          <p:cNvSpPr>
            <a:spLocks noGrp="1"/>
          </p:cNvSpPr>
          <p:nvPr>
            <p:ph sz="half" idx="1"/>
          </p:nvPr>
        </p:nvSpPr>
        <p:spPr/>
        <p:txBody>
          <a:bodyPr/>
          <a:lstStyle/>
          <a:p>
            <a:pPr marL="0" indent="0">
              <a:buNone/>
            </a:pPr>
            <a:r>
              <a:rPr lang="de-DE" b="0" i="0" dirty="0">
                <a:effectLst/>
                <a:latin typeface="Arial" panose="020B0604020202020204" pitchFamily="34" charset="0"/>
              </a:rPr>
              <a:t>„Rohstoffe und Energiebereitstellung: Innovative Ansätze und Strategien für eine gesicherte und zukunftsfähige Energieversorgung“</a:t>
            </a:r>
          </a:p>
          <a:p>
            <a:pPr marL="0" indent="0">
              <a:buNone/>
            </a:pPr>
            <a:r>
              <a:rPr lang="de-DE" dirty="0"/>
              <a:t>18. März 2026</a:t>
            </a:r>
          </a:p>
        </p:txBody>
      </p:sp>
      <p:pic>
        <p:nvPicPr>
          <p:cNvPr id="2052" name="Picture 4">
            <a:extLst>
              <a:ext uri="{FF2B5EF4-FFF2-40B4-BE49-F238E27FC236}">
                <a16:creationId xmlns:a16="http://schemas.microsoft.com/office/drawing/2014/main" id="{16FEC27D-83EE-BF10-FCAB-0467916783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6827" y="1385726"/>
            <a:ext cx="4047546" cy="3204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68739C57-F7BD-E3C5-8500-C4DC1E8A93D8}"/>
              </a:ext>
            </a:extLst>
          </p:cNvPr>
          <p:cNvSpPr txBox="1"/>
          <p:nvPr/>
        </p:nvSpPr>
        <p:spPr>
          <a:xfrm>
            <a:off x="6019800" y="4639938"/>
            <a:ext cx="5477435" cy="2031325"/>
          </a:xfrm>
          <a:prstGeom prst="rect">
            <a:avLst/>
          </a:prstGeom>
          <a:noFill/>
        </p:spPr>
        <p:txBody>
          <a:bodyPr wrap="square" rtlCol="0">
            <a:spAutoFit/>
          </a:bodyPr>
          <a:lstStyle/>
          <a:p>
            <a:r>
              <a:rPr lang="de-DE" b="0" i="0" dirty="0">
                <a:solidFill>
                  <a:srgbClr val="666666"/>
                </a:solidFill>
                <a:effectLst/>
                <a:latin typeface="Arial" panose="020B0604020202020204" pitchFamily="34" charset="0"/>
              </a:rPr>
              <a:t>Die Referentinnen und Referenten der Tagung (v.l.n.r.): Reinhard O. Greiling, Ernst-Peter Jeremias, Axel Müller, Gerhard Pfaff, Christoph Hilgers, Sebastian Hasenstab-Riedel, Christina </a:t>
            </a:r>
            <a:r>
              <a:rPr lang="de-DE" b="0" i="0" dirty="0" err="1">
                <a:solidFill>
                  <a:srgbClr val="666666"/>
                </a:solidFill>
                <a:effectLst/>
                <a:latin typeface="Arial" panose="020B0604020202020204" pitchFamily="34" charset="0"/>
              </a:rPr>
              <a:t>Labusch</a:t>
            </a:r>
            <a:r>
              <a:rPr lang="de-DE" b="0" i="0" dirty="0">
                <a:solidFill>
                  <a:srgbClr val="666666"/>
                </a:solidFill>
                <a:effectLst/>
                <a:latin typeface="Arial" panose="020B0604020202020204" pitchFamily="34" charset="0"/>
              </a:rPr>
              <a:t>, Axel Wenke, </a:t>
            </a:r>
            <a:r>
              <a:rPr lang="de-DE" b="0" i="0" dirty="0" err="1">
                <a:solidFill>
                  <a:srgbClr val="666666"/>
                </a:solidFill>
                <a:effectLst/>
                <a:latin typeface="Arial" panose="020B0604020202020204" pitchFamily="34" charset="0"/>
              </a:rPr>
              <a:t>Melike</a:t>
            </a:r>
            <a:r>
              <a:rPr lang="de-DE" b="0" i="0" dirty="0">
                <a:solidFill>
                  <a:srgbClr val="666666"/>
                </a:solidFill>
                <a:effectLst/>
                <a:latin typeface="Arial" panose="020B0604020202020204" pitchFamily="34" charset="0"/>
              </a:rPr>
              <a:t> Yildirim Ayyildiz, Sebastian Tappe, Carlo Burkhardt</a:t>
            </a:r>
            <a:br>
              <a:rPr lang="de-DE" dirty="0"/>
            </a:br>
            <a:r>
              <a:rPr lang="de-DE" b="0" i="0" dirty="0">
                <a:solidFill>
                  <a:srgbClr val="666666"/>
                </a:solidFill>
                <a:effectLst/>
                <a:latin typeface="Arial" panose="020B0604020202020204" pitchFamily="34" charset="0"/>
              </a:rPr>
              <a:t>(Foto: Wolfgang Methling)</a:t>
            </a:r>
            <a:endParaRPr lang="de-DE" dirty="0"/>
          </a:p>
        </p:txBody>
      </p:sp>
      <p:sp>
        <p:nvSpPr>
          <p:cNvPr id="3" name="Foliennummernplatzhalter 2">
            <a:extLst>
              <a:ext uri="{FF2B5EF4-FFF2-40B4-BE49-F238E27FC236}">
                <a16:creationId xmlns:a16="http://schemas.microsoft.com/office/drawing/2014/main" id="{49F785CC-FC8E-DE9B-9690-42A4F41B9A1D}"/>
              </a:ext>
            </a:extLst>
          </p:cNvPr>
          <p:cNvSpPr>
            <a:spLocks noGrp="1"/>
          </p:cNvSpPr>
          <p:nvPr>
            <p:ph type="sldNum" sz="quarter" idx="12"/>
          </p:nvPr>
        </p:nvSpPr>
        <p:spPr/>
        <p:txBody>
          <a:bodyPr/>
          <a:lstStyle/>
          <a:p>
            <a:fld id="{51175843-0DE7-4F9F-8153-1A266BFBC6BC}" type="slidenum">
              <a:rPr lang="de-DE" smtClean="0"/>
              <a:t>13</a:t>
            </a:fld>
            <a:endParaRPr lang="de-DE"/>
          </a:p>
        </p:txBody>
      </p:sp>
    </p:spTree>
    <p:extLst>
      <p:ext uri="{BB962C8B-B14F-4D97-AF65-F5344CB8AC3E}">
        <p14:creationId xmlns:p14="http://schemas.microsoft.com/office/powerpoint/2010/main" val="198129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96F30F-4519-F4BC-8A07-05FC6F6E03BD}"/>
              </a:ext>
            </a:extLst>
          </p:cNvPr>
          <p:cNvSpPr>
            <a:spLocks noGrp="1"/>
          </p:cNvSpPr>
          <p:nvPr>
            <p:ph type="title"/>
          </p:nvPr>
        </p:nvSpPr>
        <p:spPr/>
        <p:txBody>
          <a:bodyPr>
            <a:normAutofit/>
          </a:bodyPr>
          <a:lstStyle/>
          <a:p>
            <a:r>
              <a:rPr lang="de-DE" b="1" dirty="0">
                <a:effectLst/>
                <a:latin typeface="Times New Roman" panose="02020603050405020304" pitchFamily="18" charset="0"/>
                <a:ea typeface="Calibri" panose="020F0502020204030204" pitchFamily="34" charset="0"/>
              </a:rPr>
              <a:t>Arbeitskreis Vormärz und 1848er Revolutionsforschung</a:t>
            </a:r>
            <a:r>
              <a:rPr lang="de-DE" dirty="0">
                <a:effectLst/>
                <a:latin typeface="Times New Roman" panose="02020603050405020304" pitchFamily="18" charset="0"/>
                <a:ea typeface="Calibri" panose="020F0502020204030204" pitchFamily="34" charset="0"/>
              </a:rPr>
              <a:t> </a:t>
            </a:r>
            <a:endParaRPr lang="de-DE" dirty="0"/>
          </a:p>
        </p:txBody>
      </p:sp>
      <p:pic>
        <p:nvPicPr>
          <p:cNvPr id="7" name="Inhaltsplatzhalter 6">
            <a:extLst>
              <a:ext uri="{FF2B5EF4-FFF2-40B4-BE49-F238E27FC236}">
                <a16:creationId xmlns:a16="http://schemas.microsoft.com/office/drawing/2014/main" id="{6286BC58-34B2-D337-91EE-4825CC5AC836}"/>
              </a:ext>
            </a:extLst>
          </p:cNvPr>
          <p:cNvPicPr>
            <a:picLocks noGrp="1" noChangeAspect="1"/>
          </p:cNvPicPr>
          <p:nvPr>
            <p:ph sz="half" idx="1"/>
          </p:nvPr>
        </p:nvPicPr>
        <p:blipFill>
          <a:blip r:embed="rId2"/>
          <a:stretch>
            <a:fillRect/>
          </a:stretch>
        </p:blipFill>
        <p:spPr>
          <a:xfrm>
            <a:off x="97878" y="2160073"/>
            <a:ext cx="6074322" cy="4106583"/>
          </a:xfrm>
        </p:spPr>
      </p:pic>
      <p:sp>
        <p:nvSpPr>
          <p:cNvPr id="4" name="Inhaltsplatzhalter 3">
            <a:extLst>
              <a:ext uri="{FF2B5EF4-FFF2-40B4-BE49-F238E27FC236}">
                <a16:creationId xmlns:a16="http://schemas.microsoft.com/office/drawing/2014/main" id="{918EF4BA-4017-5D6B-3B82-84134471A16C}"/>
              </a:ext>
            </a:extLst>
          </p:cNvPr>
          <p:cNvSpPr>
            <a:spLocks noGrp="1"/>
          </p:cNvSpPr>
          <p:nvPr>
            <p:ph sz="half" idx="2"/>
          </p:nvPr>
        </p:nvSpPr>
        <p:spPr/>
        <p:txBody>
          <a:bodyPr/>
          <a:lstStyle/>
          <a:p>
            <a:r>
              <a:rPr lang="de-DE" b="1" i="0" dirty="0">
                <a:solidFill>
                  <a:srgbClr val="666666"/>
                </a:solidFill>
                <a:effectLst/>
                <a:latin typeface="Arial" panose="020B0604020202020204" pitchFamily="34" charset="0"/>
              </a:rPr>
              <a:t>Lesung und Diskussion beim Forum 1848</a:t>
            </a:r>
            <a:endParaRPr lang="de-DE" dirty="0"/>
          </a:p>
        </p:txBody>
      </p:sp>
      <p:pic>
        <p:nvPicPr>
          <p:cNvPr id="3076" name="Picture 4" descr="Blick vom Auditorium zum Podium">
            <a:extLst>
              <a:ext uri="{FF2B5EF4-FFF2-40B4-BE49-F238E27FC236}">
                <a16:creationId xmlns:a16="http://schemas.microsoft.com/office/drawing/2014/main" id="{46E0A71C-AC92-B9C1-0767-4D4B0E832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635" y="2854140"/>
            <a:ext cx="4388224" cy="3291168"/>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FECF8FC9-7C26-59EA-C91C-4A25D11FD733}"/>
              </a:ext>
            </a:extLst>
          </p:cNvPr>
          <p:cNvSpPr>
            <a:spLocks noGrp="1"/>
          </p:cNvSpPr>
          <p:nvPr>
            <p:ph type="sldNum" sz="quarter" idx="12"/>
          </p:nvPr>
        </p:nvSpPr>
        <p:spPr/>
        <p:txBody>
          <a:bodyPr/>
          <a:lstStyle/>
          <a:p>
            <a:fld id="{51175843-0DE7-4F9F-8153-1A266BFBC6BC}" type="slidenum">
              <a:rPr lang="de-DE" smtClean="0"/>
              <a:t>14</a:t>
            </a:fld>
            <a:endParaRPr lang="de-DE"/>
          </a:p>
        </p:txBody>
      </p:sp>
    </p:spTree>
    <p:extLst>
      <p:ext uri="{BB962C8B-B14F-4D97-AF65-F5344CB8AC3E}">
        <p14:creationId xmlns:p14="http://schemas.microsoft.com/office/powerpoint/2010/main" val="355666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CO.bd7c0ec5-1c05-41a7-ac24-4abac483b834">
            <a:extLst>
              <a:ext uri="{FF2B5EF4-FFF2-40B4-BE49-F238E27FC236}">
                <a16:creationId xmlns:a16="http://schemas.microsoft.com/office/drawing/2014/main" id="{35E9A2FC-6E18-C4D3-53FA-8ABE8DAB2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568" y="2111188"/>
            <a:ext cx="6992064" cy="285974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2E6948-CF54-D2A7-FBE8-17DB11D1BFD4}"/>
              </a:ext>
            </a:extLst>
          </p:cNvPr>
          <p:cNvSpPr>
            <a:spLocks noGrp="1"/>
          </p:cNvSpPr>
          <p:nvPr>
            <p:ph type="title"/>
          </p:nvPr>
        </p:nvSpPr>
        <p:spPr/>
        <p:txBody>
          <a:bodyPr/>
          <a:lstStyle/>
          <a:p>
            <a:r>
              <a:rPr lang="de-DE" sz="4400" dirty="0">
                <a:effectLst/>
                <a:latin typeface="Times New Roman" panose="02020603050405020304" pitchFamily="18" charset="0"/>
                <a:ea typeface="Calibri" panose="020F0502020204030204" pitchFamily="34" charset="0"/>
              </a:rPr>
              <a:t>Tagung </a:t>
            </a:r>
            <a:r>
              <a:rPr lang="de-DE" sz="4400" b="1" dirty="0">
                <a:effectLst/>
                <a:latin typeface="Times New Roman" panose="02020603050405020304" pitchFamily="18" charset="0"/>
                <a:ea typeface="Calibri" panose="020F0502020204030204" pitchFamily="34" charset="0"/>
              </a:rPr>
              <a:t>Literatur als Störfall</a:t>
            </a:r>
            <a:r>
              <a:rPr lang="de-DE" sz="4400" dirty="0">
                <a:effectLst/>
                <a:latin typeface="Times New Roman" panose="02020603050405020304" pitchFamily="18" charset="0"/>
                <a:ea typeface="Calibri" panose="020F0502020204030204" pitchFamily="34" charset="0"/>
              </a:rPr>
              <a:t> </a:t>
            </a:r>
            <a:endParaRPr lang="de-DE" dirty="0"/>
          </a:p>
        </p:txBody>
      </p:sp>
      <p:sp>
        <p:nvSpPr>
          <p:cNvPr id="3" name="Inhaltsplatzhalter 2">
            <a:extLst>
              <a:ext uri="{FF2B5EF4-FFF2-40B4-BE49-F238E27FC236}">
                <a16:creationId xmlns:a16="http://schemas.microsoft.com/office/drawing/2014/main" id="{470A7411-A041-4FD7-50EB-D7B50A9C0249}"/>
              </a:ext>
            </a:extLst>
          </p:cNvPr>
          <p:cNvSpPr>
            <a:spLocks noGrp="1"/>
          </p:cNvSpPr>
          <p:nvPr>
            <p:ph sz="half" idx="1"/>
          </p:nvPr>
        </p:nvSpPr>
        <p:spPr/>
        <p:txBody>
          <a:bodyPr>
            <a:normAutofit lnSpcReduction="10000"/>
          </a:bodyPr>
          <a:lstStyle/>
          <a:p>
            <a:r>
              <a:rPr lang="de-DE" b="0" i="0" dirty="0">
                <a:solidFill>
                  <a:srgbClr val="666666"/>
                </a:solidFill>
                <a:effectLst/>
                <a:latin typeface="Arial" panose="020B0604020202020204" pitchFamily="34" charset="0"/>
              </a:rPr>
              <a:t>on der Leibniz-Sozietät (Carsten Gansel, Dieter Segert) und Christa-Wolf-Gesellschaft organisiert</a:t>
            </a:r>
          </a:p>
          <a:p>
            <a:r>
              <a:rPr lang="de-DE" b="0" i="0" dirty="0">
                <a:solidFill>
                  <a:srgbClr val="666666"/>
                </a:solidFill>
                <a:effectLst/>
                <a:latin typeface="Arial" panose="020B0604020202020204" pitchFamily="34" charset="0"/>
              </a:rPr>
              <a:t>mit finanzieller Unterstütz</a:t>
            </a:r>
            <a:r>
              <a:rPr lang="de-DE" b="0" i="0" dirty="0">
                <a:solidFill>
                  <a:schemeClr val="bg1"/>
                </a:solidFill>
                <a:effectLst/>
                <a:latin typeface="Arial" panose="020B0604020202020204" pitchFamily="34" charset="0"/>
              </a:rPr>
              <a:t>ung </a:t>
            </a:r>
            <a:r>
              <a:rPr lang="de-DE" b="0" i="0" dirty="0">
                <a:solidFill>
                  <a:srgbClr val="666666"/>
                </a:solidFill>
                <a:effectLst/>
                <a:latin typeface="Arial" panose="020B0604020202020204" pitchFamily="34" charset="0"/>
              </a:rPr>
              <a:t>der Bundesstiftung Aufarbeitung und großzü</a:t>
            </a:r>
            <a:r>
              <a:rPr lang="de-DE" b="0" i="0" dirty="0">
                <a:solidFill>
                  <a:schemeClr val="bg1"/>
                </a:solidFill>
                <a:effectLst/>
                <a:latin typeface="Arial" panose="020B0604020202020204" pitchFamily="34" charset="0"/>
              </a:rPr>
              <a:t>giger </a:t>
            </a:r>
            <a:r>
              <a:rPr lang="de-DE" b="0" i="0" dirty="0">
                <a:solidFill>
                  <a:srgbClr val="666666"/>
                </a:solidFill>
                <a:effectLst/>
                <a:latin typeface="Arial" panose="020B0604020202020204" pitchFamily="34" charset="0"/>
              </a:rPr>
              <a:t>logistischer Unterstützung des Leibniz Zentrums für Zeithistorische Forschung in Potsdam am 6. und 7. Oktober</a:t>
            </a:r>
            <a:endParaRPr lang="de-DE" dirty="0"/>
          </a:p>
        </p:txBody>
      </p:sp>
      <p:sp>
        <p:nvSpPr>
          <p:cNvPr id="4" name="Inhaltsplatzhalter 3">
            <a:extLst>
              <a:ext uri="{FF2B5EF4-FFF2-40B4-BE49-F238E27FC236}">
                <a16:creationId xmlns:a16="http://schemas.microsoft.com/office/drawing/2014/main" id="{BE9546BF-E0E0-5FA4-840B-D0AAD4589946}"/>
              </a:ext>
            </a:extLst>
          </p:cNvPr>
          <p:cNvSpPr>
            <a:spLocks noGrp="1"/>
          </p:cNvSpPr>
          <p:nvPr>
            <p:ph sz="half" idx="2"/>
          </p:nvPr>
        </p:nvSpPr>
        <p:spPr/>
        <p:txBody>
          <a:bodyPr>
            <a:normAutofit lnSpcReduction="10000"/>
          </a:bodyPr>
          <a:lstStyle/>
          <a:p>
            <a:endParaRPr lang="de-DE" dirty="0"/>
          </a:p>
        </p:txBody>
      </p:sp>
      <p:sp>
        <p:nvSpPr>
          <p:cNvPr id="6" name="Foliennummernplatzhalter 5">
            <a:extLst>
              <a:ext uri="{FF2B5EF4-FFF2-40B4-BE49-F238E27FC236}">
                <a16:creationId xmlns:a16="http://schemas.microsoft.com/office/drawing/2014/main" id="{F500F948-D921-A724-9C3A-E70EBE6AC76C}"/>
              </a:ext>
            </a:extLst>
          </p:cNvPr>
          <p:cNvSpPr>
            <a:spLocks noGrp="1"/>
          </p:cNvSpPr>
          <p:nvPr>
            <p:ph type="sldNum" sz="quarter" idx="12"/>
          </p:nvPr>
        </p:nvSpPr>
        <p:spPr/>
        <p:txBody>
          <a:bodyPr/>
          <a:lstStyle/>
          <a:p>
            <a:fld id="{51175843-0DE7-4F9F-8153-1A266BFBC6BC}" type="slidenum">
              <a:rPr lang="de-DE" smtClean="0"/>
              <a:t>15</a:t>
            </a:fld>
            <a:endParaRPr lang="de-DE"/>
          </a:p>
        </p:txBody>
      </p:sp>
    </p:spTree>
    <p:extLst>
      <p:ext uri="{BB962C8B-B14F-4D97-AF65-F5344CB8AC3E}">
        <p14:creationId xmlns:p14="http://schemas.microsoft.com/office/powerpoint/2010/main" val="221854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9323F-A93E-EC3D-86DD-65E5339D4AC1}"/>
              </a:ext>
            </a:extLst>
          </p:cNvPr>
          <p:cNvSpPr>
            <a:spLocks noGrp="1"/>
          </p:cNvSpPr>
          <p:nvPr>
            <p:ph type="title"/>
          </p:nvPr>
        </p:nvSpPr>
        <p:spPr/>
        <p:txBody>
          <a:bodyPr>
            <a:normAutofit/>
          </a:bodyPr>
          <a:lstStyle/>
          <a:p>
            <a:r>
              <a:rPr lang="de-DE" b="1" dirty="0">
                <a:effectLst/>
                <a:latin typeface="Times New Roman" panose="02020603050405020304" pitchFamily="18" charset="0"/>
                <a:ea typeface="Calibri" panose="020F0502020204030204" pitchFamily="34" charset="0"/>
              </a:rPr>
              <a:t>Biesdorfer Medizinische Gespräche</a:t>
            </a:r>
            <a:r>
              <a:rPr lang="de-DE" dirty="0">
                <a:effectLst/>
                <a:latin typeface="Times New Roman" panose="02020603050405020304" pitchFamily="18" charset="0"/>
                <a:ea typeface="Calibri" panose="020F0502020204030204" pitchFamily="34" charset="0"/>
              </a:rPr>
              <a:t> </a:t>
            </a:r>
            <a:endParaRPr lang="de-DE" dirty="0"/>
          </a:p>
        </p:txBody>
      </p:sp>
      <p:sp>
        <p:nvSpPr>
          <p:cNvPr id="3" name="Inhaltsplatzhalter 2">
            <a:extLst>
              <a:ext uri="{FF2B5EF4-FFF2-40B4-BE49-F238E27FC236}">
                <a16:creationId xmlns:a16="http://schemas.microsoft.com/office/drawing/2014/main" id="{FC7D5706-F58D-0567-7229-B5004652D35F}"/>
              </a:ext>
            </a:extLst>
          </p:cNvPr>
          <p:cNvSpPr>
            <a:spLocks noGrp="1"/>
          </p:cNvSpPr>
          <p:nvPr>
            <p:ph sz="half" idx="1"/>
          </p:nvPr>
        </p:nvSpPr>
        <p:spPr/>
        <p:txBody>
          <a:bodyPr/>
          <a:lstStyle/>
          <a:p>
            <a:pPr marL="0" indent="0" algn="l">
              <a:buNone/>
            </a:pPr>
            <a:r>
              <a:rPr lang="de-DE" b="1" i="0" dirty="0">
                <a:effectLst/>
                <a:latin typeface="Arial" panose="020B0604020202020204" pitchFamily="34" charset="0"/>
              </a:rPr>
              <a:t>Jochen Müller (Campus Berlin Buch GmbH)</a:t>
            </a:r>
            <a:endParaRPr lang="de-DE" b="0" i="0" dirty="0">
              <a:effectLst/>
              <a:latin typeface="Arial" panose="020B0604020202020204" pitchFamily="34" charset="0"/>
            </a:endParaRPr>
          </a:p>
          <a:p>
            <a:pPr marL="0" indent="0" algn="l">
              <a:buNone/>
            </a:pPr>
            <a:r>
              <a:rPr lang="de-DE" b="1" i="1" dirty="0">
                <a:effectLst/>
                <a:latin typeface="Arial" panose="020B0604020202020204" pitchFamily="34" charset="0"/>
              </a:rPr>
              <a:t>Unsichtbar, sichtbar, durchschaut – 200 Jahre Berliner Mikroskopie</a:t>
            </a:r>
          </a:p>
          <a:p>
            <a:pPr marL="0" indent="0">
              <a:buNone/>
            </a:pPr>
            <a:r>
              <a:rPr lang="de-DE" dirty="0"/>
              <a:t>am 24. Oktober 2025, 17.00 Uhr – 19.00 Uhr, im Schloss Biesdorf, Musiksalon, Alt-Biesdorf 55, 12683 Berlin.</a:t>
            </a:r>
          </a:p>
        </p:txBody>
      </p:sp>
      <p:pic>
        <p:nvPicPr>
          <p:cNvPr id="5122" name="Picture 2">
            <a:extLst>
              <a:ext uri="{FF2B5EF4-FFF2-40B4-BE49-F238E27FC236}">
                <a16:creationId xmlns:a16="http://schemas.microsoft.com/office/drawing/2014/main" id="{0B69BECC-59B8-86AB-9669-6E89A775EC5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2471" y="1346019"/>
            <a:ext cx="3221258" cy="4830944"/>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7403C608-5A62-60A6-7933-C2DA9E99460C}"/>
              </a:ext>
            </a:extLst>
          </p:cNvPr>
          <p:cNvSpPr>
            <a:spLocks noGrp="1"/>
          </p:cNvSpPr>
          <p:nvPr>
            <p:ph type="sldNum" sz="quarter" idx="12"/>
          </p:nvPr>
        </p:nvSpPr>
        <p:spPr/>
        <p:txBody>
          <a:bodyPr/>
          <a:lstStyle/>
          <a:p>
            <a:fld id="{51175843-0DE7-4F9F-8153-1A266BFBC6BC}" type="slidenum">
              <a:rPr lang="de-DE" smtClean="0"/>
              <a:t>16</a:t>
            </a:fld>
            <a:endParaRPr lang="de-DE"/>
          </a:p>
        </p:txBody>
      </p:sp>
    </p:spTree>
    <p:extLst>
      <p:ext uri="{BB962C8B-B14F-4D97-AF65-F5344CB8AC3E}">
        <p14:creationId xmlns:p14="http://schemas.microsoft.com/office/powerpoint/2010/main" val="67445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044F6A7-E5A4-E3E6-770B-70A29B45E72A}"/>
              </a:ext>
            </a:extLst>
          </p:cNvPr>
          <p:cNvSpPr>
            <a:spLocks noGrp="1"/>
          </p:cNvSpPr>
          <p:nvPr>
            <p:ph type="title"/>
          </p:nvPr>
        </p:nvSpPr>
        <p:spPr/>
        <p:txBody>
          <a:bodyPr/>
          <a:lstStyle/>
          <a:p>
            <a:r>
              <a:rPr lang="de-DE" b="0" i="0" dirty="0">
                <a:effectLst/>
                <a:latin typeface="Arial" panose="020B0604020202020204" pitchFamily="34" charset="0"/>
              </a:rPr>
              <a:t>Kolloquium zum 200. Geburtstag von Georg von Neumayer (1826-1909)</a:t>
            </a:r>
            <a:endParaRPr lang="de-DE" dirty="0"/>
          </a:p>
        </p:txBody>
      </p:sp>
      <p:sp>
        <p:nvSpPr>
          <p:cNvPr id="7" name="Inhaltsplatzhalter 6">
            <a:extLst>
              <a:ext uri="{FF2B5EF4-FFF2-40B4-BE49-F238E27FC236}">
                <a16:creationId xmlns:a16="http://schemas.microsoft.com/office/drawing/2014/main" id="{E4C71E11-F8F3-E0A2-8066-4F231DBE21DE}"/>
              </a:ext>
            </a:extLst>
          </p:cNvPr>
          <p:cNvSpPr>
            <a:spLocks noGrp="1"/>
          </p:cNvSpPr>
          <p:nvPr>
            <p:ph idx="1"/>
          </p:nvPr>
        </p:nvSpPr>
        <p:spPr/>
        <p:txBody>
          <a:bodyPr/>
          <a:lstStyle/>
          <a:p>
            <a:pPr marL="0" indent="0">
              <a:buNone/>
            </a:pPr>
            <a:r>
              <a:rPr lang="de-DE" b="0" i="0" dirty="0">
                <a:effectLst/>
                <a:latin typeface="Arial" panose="020B0604020202020204" pitchFamily="34" charset="0"/>
              </a:rPr>
              <a:t> 1. Juni 2026, vom Alfred-Wegener-Institut (AWI), Helmholtz-Zentrum für Polar- und Meeresforschung und der Leibniz-Sozietät gemeinsam organisiertes wissenschaftliches Kolloquium im Wissenschaftspark auf dem Potsdamer Telegraphenberg</a:t>
            </a:r>
            <a:endParaRPr lang="de-DE" dirty="0"/>
          </a:p>
        </p:txBody>
      </p:sp>
      <p:pic>
        <p:nvPicPr>
          <p:cNvPr id="6146" name="Picture 2" descr="AWI">
            <a:extLst>
              <a:ext uri="{FF2B5EF4-FFF2-40B4-BE49-F238E27FC236}">
                <a16:creationId xmlns:a16="http://schemas.microsoft.com/office/drawing/2014/main" id="{AAB60C00-6F92-3BCE-D415-A32E5F30E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591" y="3429000"/>
            <a:ext cx="8801100"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A50629DB-E712-4964-7177-3C14B1A0DD26}"/>
              </a:ext>
            </a:extLst>
          </p:cNvPr>
          <p:cNvSpPr>
            <a:spLocks noGrp="1"/>
          </p:cNvSpPr>
          <p:nvPr>
            <p:ph type="sldNum" sz="quarter" idx="12"/>
          </p:nvPr>
        </p:nvSpPr>
        <p:spPr/>
        <p:txBody>
          <a:bodyPr/>
          <a:lstStyle/>
          <a:p>
            <a:fld id="{51175843-0DE7-4F9F-8153-1A266BFBC6BC}" type="slidenum">
              <a:rPr lang="de-DE" smtClean="0"/>
              <a:t>17</a:t>
            </a:fld>
            <a:endParaRPr lang="de-DE"/>
          </a:p>
        </p:txBody>
      </p:sp>
    </p:spTree>
    <p:extLst>
      <p:ext uri="{BB962C8B-B14F-4D97-AF65-F5344CB8AC3E}">
        <p14:creationId xmlns:p14="http://schemas.microsoft.com/office/powerpoint/2010/main" val="343960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9D70D-3D31-C868-05F7-1ABF7671D416}"/>
              </a:ext>
            </a:extLst>
          </p:cNvPr>
          <p:cNvSpPr>
            <a:spLocks noGrp="1"/>
          </p:cNvSpPr>
          <p:nvPr>
            <p:ph type="title"/>
          </p:nvPr>
        </p:nvSpPr>
        <p:spPr/>
        <p:txBody>
          <a:bodyPr>
            <a:normAutofit/>
          </a:bodyPr>
          <a:lstStyle/>
          <a:p>
            <a:r>
              <a:rPr lang="de-DE" dirty="0">
                <a:effectLst/>
                <a:latin typeface="Times New Roman" panose="02020603050405020304" pitchFamily="18" charset="0"/>
                <a:ea typeface="Calibri" panose="020F0502020204030204" pitchFamily="34" charset="0"/>
              </a:rPr>
              <a:t>Sondervorstellung des Films </a:t>
            </a:r>
            <a:r>
              <a:rPr lang="de-DE" b="1" dirty="0">
                <a:effectLst/>
                <a:latin typeface="Times New Roman" panose="02020603050405020304" pitchFamily="18" charset="0"/>
                <a:ea typeface="Calibri" panose="020F0502020204030204" pitchFamily="34" charset="0"/>
              </a:rPr>
              <a:t>„Leibniz – Chronik eines verschollenen Bildes“</a:t>
            </a:r>
            <a:r>
              <a:rPr lang="de-DE" dirty="0">
                <a:effectLst/>
                <a:latin typeface="Times New Roman" panose="02020603050405020304" pitchFamily="18" charset="0"/>
                <a:ea typeface="Calibri" panose="020F0502020204030204" pitchFamily="34" charset="0"/>
              </a:rPr>
              <a:t> </a:t>
            </a:r>
            <a:endParaRPr lang="de-DE" dirty="0"/>
          </a:p>
        </p:txBody>
      </p:sp>
      <p:sp>
        <p:nvSpPr>
          <p:cNvPr id="3" name="Inhaltsplatzhalter 2">
            <a:extLst>
              <a:ext uri="{FF2B5EF4-FFF2-40B4-BE49-F238E27FC236}">
                <a16:creationId xmlns:a16="http://schemas.microsoft.com/office/drawing/2014/main" id="{A4A6E780-5CED-E24A-7DA4-4A13B9836CFE}"/>
              </a:ext>
            </a:extLst>
          </p:cNvPr>
          <p:cNvSpPr>
            <a:spLocks noGrp="1"/>
          </p:cNvSpPr>
          <p:nvPr>
            <p:ph sz="half" idx="1"/>
          </p:nvPr>
        </p:nvSpPr>
        <p:spPr/>
        <p:txBody>
          <a:bodyPr/>
          <a:lstStyle/>
          <a:p>
            <a:r>
              <a:rPr lang="de-DE" b="0" i="0" dirty="0">
                <a:solidFill>
                  <a:srgbClr val="666666"/>
                </a:solidFill>
                <a:effectLst/>
                <a:latin typeface="Arial" panose="020B0604020202020204" pitchFamily="34" charset="0"/>
              </a:rPr>
              <a:t>10. Oktober 2025 im Kino Union in Friedrichshagen </a:t>
            </a:r>
            <a:endParaRPr lang="de-DE" dirty="0"/>
          </a:p>
        </p:txBody>
      </p:sp>
      <p:pic>
        <p:nvPicPr>
          <p:cNvPr id="7170" name="Picture 2" descr="1000042796a (2)">
            <a:extLst>
              <a:ext uri="{FF2B5EF4-FFF2-40B4-BE49-F238E27FC236}">
                <a16:creationId xmlns:a16="http://schemas.microsoft.com/office/drawing/2014/main" id="{82BCD0EA-517E-3991-F711-26C85AF078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4588" y="1825625"/>
            <a:ext cx="51816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6FE359CE-32F9-6FE8-65E3-B87704728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235" y="2983754"/>
            <a:ext cx="4437529" cy="3328146"/>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a:extLst>
              <a:ext uri="{FF2B5EF4-FFF2-40B4-BE49-F238E27FC236}">
                <a16:creationId xmlns:a16="http://schemas.microsoft.com/office/drawing/2014/main" id="{47BCD2B6-1BF7-5875-4D6A-06B6F4209325}"/>
              </a:ext>
            </a:extLst>
          </p:cNvPr>
          <p:cNvSpPr>
            <a:spLocks noGrp="1"/>
          </p:cNvSpPr>
          <p:nvPr>
            <p:ph type="sldNum" sz="quarter" idx="12"/>
          </p:nvPr>
        </p:nvSpPr>
        <p:spPr/>
        <p:txBody>
          <a:bodyPr/>
          <a:lstStyle/>
          <a:p>
            <a:fld id="{51175843-0DE7-4F9F-8153-1A266BFBC6BC}" type="slidenum">
              <a:rPr lang="de-DE" smtClean="0"/>
              <a:t>18</a:t>
            </a:fld>
            <a:endParaRPr lang="de-DE"/>
          </a:p>
        </p:txBody>
      </p:sp>
    </p:spTree>
    <p:extLst>
      <p:ext uri="{BB962C8B-B14F-4D97-AF65-F5344CB8AC3E}">
        <p14:creationId xmlns:p14="http://schemas.microsoft.com/office/powerpoint/2010/main" val="374638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DC051-7A19-29E0-F537-D301B5E2496F}"/>
              </a:ext>
            </a:extLst>
          </p:cNvPr>
          <p:cNvSpPr>
            <a:spLocks noGrp="1"/>
          </p:cNvSpPr>
          <p:nvPr>
            <p:ph type="title"/>
          </p:nvPr>
        </p:nvSpPr>
        <p:spPr/>
        <p:txBody>
          <a:bodyPr/>
          <a:lstStyle/>
          <a:p>
            <a:r>
              <a:rPr lang="de-DE" sz="4400" b="1" dirty="0">
                <a:effectLst/>
                <a:latin typeface="Times New Roman" panose="02020603050405020304" pitchFamily="18" charset="0"/>
                <a:ea typeface="Calibri" panose="020F0502020204030204" pitchFamily="34" charset="0"/>
              </a:rPr>
              <a:t>Jahrestagung „Aus Gesundheitskrisen lernen und gemeinsam besser werden“</a:t>
            </a:r>
            <a:endParaRPr lang="de-DE" dirty="0"/>
          </a:p>
        </p:txBody>
      </p:sp>
      <p:sp>
        <p:nvSpPr>
          <p:cNvPr id="9" name="Inhaltsplatzhalter 8">
            <a:extLst>
              <a:ext uri="{FF2B5EF4-FFF2-40B4-BE49-F238E27FC236}">
                <a16:creationId xmlns:a16="http://schemas.microsoft.com/office/drawing/2014/main" id="{84980DD9-6FB8-6C6E-7978-C788F6A2293E}"/>
              </a:ext>
            </a:extLst>
          </p:cNvPr>
          <p:cNvSpPr>
            <a:spLocks noGrp="1"/>
          </p:cNvSpPr>
          <p:nvPr>
            <p:ph sz="half" idx="1"/>
          </p:nvPr>
        </p:nvSpPr>
        <p:spPr/>
        <p:txBody>
          <a:bodyPr>
            <a:normAutofit/>
          </a:bodyPr>
          <a:lstStyle/>
          <a:p>
            <a:pPr marL="0" indent="0">
              <a:buNone/>
            </a:pPr>
            <a:r>
              <a:rPr lang="de-DE" sz="2400" b="0" i="0" dirty="0">
                <a:effectLst/>
                <a:latin typeface="Arial" panose="020B0604020202020204" pitchFamily="34" charset="0"/>
              </a:rPr>
              <a:t>19. Mai 2026 im Langenbeck-Virchow-Haus, in Zusammenarbeit mit dem Bernhard-</a:t>
            </a:r>
            <a:r>
              <a:rPr lang="de-DE" sz="2400" b="0" i="0" dirty="0" err="1">
                <a:effectLst/>
                <a:latin typeface="Arial" panose="020B0604020202020204" pitchFamily="34" charset="0"/>
              </a:rPr>
              <a:t>Nocht</a:t>
            </a:r>
            <a:r>
              <a:rPr lang="de-DE" sz="2400" b="0" i="0" dirty="0">
                <a:effectLst/>
                <a:latin typeface="Arial" panose="020B0604020202020204" pitchFamily="34" charset="0"/>
              </a:rPr>
              <a:t>-Institut für Tropenmedizin und der Berliner Medizinischen Gesellschaft</a:t>
            </a:r>
            <a:endParaRPr lang="de-DE" sz="2400" dirty="0"/>
          </a:p>
        </p:txBody>
      </p:sp>
      <p:sp>
        <p:nvSpPr>
          <p:cNvPr id="10" name="Inhaltsplatzhalter 9">
            <a:extLst>
              <a:ext uri="{FF2B5EF4-FFF2-40B4-BE49-F238E27FC236}">
                <a16:creationId xmlns:a16="http://schemas.microsoft.com/office/drawing/2014/main" id="{8970820B-2A0D-37EF-BA83-1366113F8D5F}"/>
              </a:ext>
            </a:extLst>
          </p:cNvPr>
          <p:cNvSpPr>
            <a:spLocks noGrp="1"/>
          </p:cNvSpPr>
          <p:nvPr>
            <p:ph sz="half" idx="2"/>
          </p:nvPr>
        </p:nvSpPr>
        <p:spPr/>
        <p:txBody>
          <a:bodyPr/>
          <a:lstStyle/>
          <a:p>
            <a:endParaRPr lang="de-DE"/>
          </a:p>
        </p:txBody>
      </p:sp>
      <p:pic>
        <p:nvPicPr>
          <p:cNvPr id="8194" name="Picture 2">
            <a:extLst>
              <a:ext uri="{FF2B5EF4-FFF2-40B4-BE49-F238E27FC236}">
                <a16:creationId xmlns:a16="http://schemas.microsoft.com/office/drawing/2014/main" id="{11561E1B-49AD-BE6F-AE17-B8011C6E1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90688"/>
            <a:ext cx="5834903" cy="43761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a:extLst>
              <a:ext uri="{FF2B5EF4-FFF2-40B4-BE49-F238E27FC236}">
                <a16:creationId xmlns:a16="http://schemas.microsoft.com/office/drawing/2014/main" id="{917337E7-0627-75A1-6AC5-8A5BD348661A}"/>
              </a:ext>
            </a:extLst>
          </p:cNvPr>
          <p:cNvSpPr txBox="1"/>
          <p:nvPr/>
        </p:nvSpPr>
        <p:spPr>
          <a:xfrm>
            <a:off x="2510118" y="4422637"/>
            <a:ext cx="3509682" cy="1754326"/>
          </a:xfrm>
          <a:prstGeom prst="rect">
            <a:avLst/>
          </a:prstGeom>
          <a:noFill/>
        </p:spPr>
        <p:txBody>
          <a:bodyPr wrap="square" rtlCol="0">
            <a:spAutoFit/>
          </a:bodyPr>
          <a:lstStyle/>
          <a:p>
            <a:r>
              <a:rPr lang="de-DE" b="0" i="0" dirty="0">
                <a:effectLst/>
                <a:latin typeface="Arial" panose="020B0604020202020204" pitchFamily="34" charset="0"/>
              </a:rPr>
              <a:t>Blick auf die Teilnehmenden der zweiten Podiumsdiskussion (v.l.n.r. Peter Wiedemann, Frauke Rostalski, Detlev Krüger, Jonas Schmidt-Chanasit) (Foto: Gerhard Pfaff</a:t>
            </a:r>
            <a:r>
              <a:rPr lang="de-DE" b="0" i="0" dirty="0">
                <a:solidFill>
                  <a:srgbClr val="666666"/>
                </a:solidFill>
                <a:effectLst/>
                <a:latin typeface="Arial" panose="020B0604020202020204" pitchFamily="34" charset="0"/>
              </a:rPr>
              <a:t>)</a:t>
            </a:r>
            <a:endParaRPr lang="de-DE" dirty="0"/>
          </a:p>
        </p:txBody>
      </p:sp>
      <p:sp>
        <p:nvSpPr>
          <p:cNvPr id="3" name="Foliennummernplatzhalter 2">
            <a:extLst>
              <a:ext uri="{FF2B5EF4-FFF2-40B4-BE49-F238E27FC236}">
                <a16:creationId xmlns:a16="http://schemas.microsoft.com/office/drawing/2014/main" id="{5D3990B8-250B-DDD6-A1A5-C7BCBC35FED1}"/>
              </a:ext>
            </a:extLst>
          </p:cNvPr>
          <p:cNvSpPr>
            <a:spLocks noGrp="1"/>
          </p:cNvSpPr>
          <p:nvPr>
            <p:ph type="sldNum" sz="quarter" idx="12"/>
          </p:nvPr>
        </p:nvSpPr>
        <p:spPr/>
        <p:txBody>
          <a:bodyPr/>
          <a:lstStyle/>
          <a:p>
            <a:fld id="{51175843-0DE7-4F9F-8153-1A266BFBC6BC}" type="slidenum">
              <a:rPr lang="de-DE" smtClean="0"/>
              <a:t>19</a:t>
            </a:fld>
            <a:endParaRPr lang="de-DE"/>
          </a:p>
        </p:txBody>
      </p:sp>
    </p:spTree>
    <p:extLst>
      <p:ext uri="{BB962C8B-B14F-4D97-AF65-F5344CB8AC3E}">
        <p14:creationId xmlns:p14="http://schemas.microsoft.com/office/powerpoint/2010/main" val="289799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52395-24D3-7C09-09B6-D6151397DE98}"/>
              </a:ext>
            </a:extLst>
          </p:cNvPr>
          <p:cNvSpPr>
            <a:spLocks noGrp="1"/>
          </p:cNvSpPr>
          <p:nvPr>
            <p:ph type="title"/>
          </p:nvPr>
        </p:nvSpPr>
        <p:spPr/>
        <p:txBody>
          <a:bodyPr>
            <a:normAutofit/>
          </a:bodyPr>
          <a:lstStyle/>
          <a:p>
            <a:pPr algn="ctr"/>
            <a:r>
              <a:rPr lang="de-DE" sz="4000" dirty="0">
                <a:effectLst/>
                <a:latin typeface="Times New Roman" panose="02020603050405020304" pitchFamily="18" charset="0"/>
                <a:ea typeface="Calibri" panose="020F0502020204030204" pitchFamily="34" charset="0"/>
              </a:rPr>
              <a:t>2. Juli </a:t>
            </a:r>
            <a:endParaRPr lang="de-DE" sz="4000" dirty="0"/>
          </a:p>
        </p:txBody>
      </p:sp>
      <p:sp>
        <p:nvSpPr>
          <p:cNvPr id="3" name="Inhaltsplatzhalter 2">
            <a:extLst>
              <a:ext uri="{FF2B5EF4-FFF2-40B4-BE49-F238E27FC236}">
                <a16:creationId xmlns:a16="http://schemas.microsoft.com/office/drawing/2014/main" id="{31046049-DA0E-D87F-427B-3687B8878E21}"/>
              </a:ext>
            </a:extLst>
          </p:cNvPr>
          <p:cNvSpPr>
            <a:spLocks noGrp="1"/>
          </p:cNvSpPr>
          <p:nvPr>
            <p:ph idx="1"/>
          </p:nvPr>
        </p:nvSpPr>
        <p:spPr/>
        <p:txBody>
          <a:bodyPr>
            <a:normAutofit fontScale="92500"/>
          </a:bodyPr>
          <a:lstStyle/>
          <a:p>
            <a:r>
              <a:rPr lang="de-DE" sz="2400" dirty="0">
                <a:effectLst/>
                <a:latin typeface="Times New Roman" panose="02020603050405020304" pitchFamily="18" charset="0"/>
                <a:ea typeface="Calibri" panose="020F0502020204030204" pitchFamily="34" charset="0"/>
              </a:rPr>
              <a:t>Gottfried Wilhelm Leibniz, am 1. Juli 1646 in Leipzig geboren </a:t>
            </a:r>
          </a:p>
          <a:p>
            <a:r>
              <a:rPr lang="de-DE" sz="2400" dirty="0">
                <a:effectLst/>
                <a:latin typeface="Times New Roman" panose="02020603050405020304" pitchFamily="18" charset="0"/>
                <a:ea typeface="Calibri" panose="020F0502020204030204" pitchFamily="34" charset="0"/>
              </a:rPr>
              <a:t>2. Juli 1698: Royal Society of Edinburgh gegründet </a:t>
            </a:r>
          </a:p>
          <a:p>
            <a:r>
              <a:rPr lang="de-DE" sz="2400" dirty="0">
                <a:effectLst/>
                <a:latin typeface="Times New Roman" panose="02020603050405020304" pitchFamily="18" charset="0"/>
                <a:ea typeface="Calibri" panose="020F0502020204030204" pitchFamily="34" charset="0"/>
              </a:rPr>
              <a:t>11. Juli 1700: Kurfürst Friedrich III. von Brandenburg unterzeichnet die Gründungsurkunde der Berliner Sozietät der Wissenschaften </a:t>
            </a:r>
          </a:p>
          <a:p>
            <a:r>
              <a:rPr lang="de-DE" sz="2400" dirty="0">
                <a:effectLst/>
                <a:latin typeface="Times New Roman" panose="02020603050405020304" pitchFamily="18" charset="0"/>
                <a:ea typeface="Calibri" panose="020F0502020204030204" pitchFamily="34" charset="0"/>
              </a:rPr>
              <a:t>12. Juli 1700: Leibniz offiziell zum ersten Präsidenten ernannt</a:t>
            </a:r>
          </a:p>
          <a:p>
            <a:r>
              <a:rPr lang="de-DE" sz="2400" dirty="0">
                <a:latin typeface="Times New Roman" panose="02020603050405020304" pitchFamily="18" charset="0"/>
                <a:ea typeface="Calibri" panose="020F0502020204030204" pitchFamily="34" charset="0"/>
              </a:rPr>
              <a:t>2. Juli 1946: </a:t>
            </a:r>
            <a:r>
              <a:rPr lang="de-DE" sz="2400" dirty="0">
                <a:effectLst/>
                <a:latin typeface="Times New Roman" panose="02020603050405020304" pitchFamily="18" charset="0"/>
                <a:ea typeface="Calibri" panose="020F0502020204030204" pitchFamily="34" charset="0"/>
              </a:rPr>
              <a:t>nach dem Befehl 187 der Sowjetischen Militäradministration vom 1.7.1946 konnte die Akademie der Wissenschaften zu Berlin wiedereröffnet werden</a:t>
            </a:r>
          </a:p>
          <a:p>
            <a:pPr marL="0" indent="0" algn="ctr">
              <a:buNone/>
            </a:pPr>
            <a:r>
              <a:rPr lang="de-DE" dirty="0">
                <a:effectLst/>
                <a:latin typeface="Yu Gothic UI Semibold" panose="020B0700000000000000" pitchFamily="34" charset="-128"/>
                <a:ea typeface="Yu Gothic UI Semibold" panose="020B0700000000000000" pitchFamily="34" charset="-128"/>
              </a:rPr>
              <a:t>Vision einer offenen, interdisziplinären und zugleich historisch bewussten Wissenschaft, die sich nicht in Spezialgebieten verliert, sondern den Zusammenhang sucht – zwischen Disziplinen, zwischen Generationen, zwischen Vergangenheit und Zukunft</a:t>
            </a:r>
            <a:endParaRPr lang="de-DE" dirty="0">
              <a:latin typeface="Yu Gothic UI Semibold" panose="020B0700000000000000" pitchFamily="34" charset="-128"/>
              <a:ea typeface="Yu Gothic UI Semibold" panose="020B0700000000000000" pitchFamily="34" charset="-128"/>
            </a:endParaRPr>
          </a:p>
        </p:txBody>
      </p:sp>
      <p:sp>
        <p:nvSpPr>
          <p:cNvPr id="5" name="Foliennummernplatzhalter 4">
            <a:extLst>
              <a:ext uri="{FF2B5EF4-FFF2-40B4-BE49-F238E27FC236}">
                <a16:creationId xmlns:a16="http://schemas.microsoft.com/office/drawing/2014/main" id="{EA5FF6E7-409E-A698-BA26-EB77B59FE1D6}"/>
              </a:ext>
            </a:extLst>
          </p:cNvPr>
          <p:cNvSpPr>
            <a:spLocks noGrp="1"/>
          </p:cNvSpPr>
          <p:nvPr>
            <p:ph type="sldNum" sz="quarter" idx="12"/>
          </p:nvPr>
        </p:nvSpPr>
        <p:spPr/>
        <p:txBody>
          <a:bodyPr/>
          <a:lstStyle/>
          <a:p>
            <a:fld id="{51175843-0DE7-4F9F-8153-1A266BFBC6BC}" type="slidenum">
              <a:rPr lang="de-DE" smtClean="0"/>
              <a:t>2</a:t>
            </a:fld>
            <a:endParaRPr lang="de-DE"/>
          </a:p>
        </p:txBody>
      </p:sp>
    </p:spTree>
    <p:extLst>
      <p:ext uri="{BB962C8B-B14F-4D97-AF65-F5344CB8AC3E}">
        <p14:creationId xmlns:p14="http://schemas.microsoft.com/office/powerpoint/2010/main" val="25463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1FCD017-7CA9-7A1F-10B2-F5A9C42F7486}"/>
              </a:ext>
            </a:extLst>
          </p:cNvPr>
          <p:cNvSpPr>
            <a:spLocks noGrp="1"/>
          </p:cNvSpPr>
          <p:nvPr>
            <p:ph type="title"/>
          </p:nvPr>
        </p:nvSpPr>
        <p:spPr/>
        <p:txBody>
          <a:bodyPr>
            <a:normAutofit/>
          </a:bodyPr>
          <a:lstStyle/>
          <a:p>
            <a:r>
              <a:rPr lang="de-DE" sz="4000" b="1" dirty="0">
                <a:effectLst/>
                <a:latin typeface="Times New Roman" panose="02020603050405020304" pitchFamily="18" charset="0"/>
                <a:ea typeface="Calibri" panose="020F0502020204030204" pitchFamily="34" charset="0"/>
              </a:rPr>
              <a:t>Leibniz‑Sozietät </a:t>
            </a:r>
            <a:endParaRPr lang="de-DE" sz="4000" b="1" dirty="0"/>
          </a:p>
        </p:txBody>
      </p:sp>
      <p:sp>
        <p:nvSpPr>
          <p:cNvPr id="7" name="Inhaltsplatzhalter 6">
            <a:extLst>
              <a:ext uri="{FF2B5EF4-FFF2-40B4-BE49-F238E27FC236}">
                <a16:creationId xmlns:a16="http://schemas.microsoft.com/office/drawing/2014/main" id="{1351097E-1C59-CF51-8D40-6477C13469EB}"/>
              </a:ext>
            </a:extLst>
          </p:cNvPr>
          <p:cNvSpPr>
            <a:spLocks noGrp="1"/>
          </p:cNvSpPr>
          <p:nvPr>
            <p:ph idx="1"/>
          </p:nvPr>
        </p:nvSpPr>
        <p:spPr/>
        <p:txBody>
          <a:bodyPr>
            <a:noAutofit/>
          </a:bodyPr>
          <a:lstStyle/>
          <a:p>
            <a:r>
              <a:rPr lang="de-DE" sz="3600" dirty="0">
                <a:effectLst/>
                <a:latin typeface="Times New Roman" panose="02020603050405020304" pitchFamily="18" charset="0"/>
                <a:ea typeface="Calibri" panose="020F0502020204030204" pitchFamily="34" charset="0"/>
                <a:cs typeface="Times New Roman" panose="02020603050405020304" pitchFamily="18" charset="0"/>
              </a:rPr>
              <a:t>ein Ort, an dem historische Erkenntnis und gegenwärtige Wissenschaft in einen produktiven Dialog treten</a:t>
            </a:r>
          </a:p>
          <a:p>
            <a:r>
              <a:rPr lang="de-DE" sz="3600" dirty="0">
                <a:effectLst/>
                <a:latin typeface="Times New Roman" panose="02020603050405020304" pitchFamily="18" charset="0"/>
                <a:ea typeface="Calibri" panose="020F0502020204030204" pitchFamily="34" charset="0"/>
                <a:cs typeface="Times New Roman" panose="02020603050405020304" pitchFamily="18" charset="0"/>
              </a:rPr>
              <a:t>ein Forum, das die Vergangenheit nicht museal bewahrt, sondern als Ressource nutzt, um die Gegenwart zu verstehen und die Zukunft zu gestalten</a:t>
            </a:r>
          </a:p>
          <a:p>
            <a:r>
              <a:rPr lang="de-DE" sz="3600" dirty="0">
                <a:latin typeface="Times New Roman" panose="02020603050405020304" pitchFamily="18" charset="0"/>
                <a:ea typeface="Calibri" panose="020F0502020204030204" pitchFamily="34" charset="0"/>
                <a:cs typeface="Times New Roman" panose="02020603050405020304" pitchFamily="18" charset="0"/>
              </a:rPr>
              <a:t>i</a:t>
            </a:r>
            <a:r>
              <a:rPr lang="de-DE" sz="3600" dirty="0">
                <a:effectLst/>
                <a:latin typeface="Times New Roman" panose="02020603050405020304" pitchFamily="18" charset="0"/>
                <a:ea typeface="Calibri" panose="020F0502020204030204" pitchFamily="34" charset="0"/>
                <a:cs typeface="Times New Roman" panose="02020603050405020304" pitchFamily="18" charset="0"/>
              </a:rPr>
              <a:t>hre besondere Rolle im deutschen Wissenschaftssystem – und ihre Zukunftsfähigkeit</a:t>
            </a:r>
            <a:endParaRPr lang="de-DE" sz="3600" dirty="0">
              <a:latin typeface="Times New Roman" panose="02020603050405020304" pitchFamily="18" charset="0"/>
              <a:cs typeface="Times New Roman" panose="02020603050405020304" pitchFamily="18" charset="0"/>
            </a:endParaRPr>
          </a:p>
        </p:txBody>
      </p:sp>
      <p:sp>
        <p:nvSpPr>
          <p:cNvPr id="2" name="Foliennummernplatzhalter 1">
            <a:extLst>
              <a:ext uri="{FF2B5EF4-FFF2-40B4-BE49-F238E27FC236}">
                <a16:creationId xmlns:a16="http://schemas.microsoft.com/office/drawing/2014/main" id="{7A98DE97-EE37-9122-D447-BF83F034EBE0}"/>
              </a:ext>
            </a:extLst>
          </p:cNvPr>
          <p:cNvSpPr>
            <a:spLocks noGrp="1"/>
          </p:cNvSpPr>
          <p:nvPr>
            <p:ph type="sldNum" sz="quarter" idx="12"/>
          </p:nvPr>
        </p:nvSpPr>
        <p:spPr/>
        <p:txBody>
          <a:bodyPr/>
          <a:lstStyle/>
          <a:p>
            <a:fld id="{51175843-0DE7-4F9F-8153-1A266BFBC6BC}" type="slidenum">
              <a:rPr lang="de-DE" smtClean="0"/>
              <a:t>20</a:t>
            </a:fld>
            <a:endParaRPr lang="de-DE"/>
          </a:p>
        </p:txBody>
      </p:sp>
    </p:spTree>
    <p:extLst>
      <p:ext uri="{BB962C8B-B14F-4D97-AF65-F5344CB8AC3E}">
        <p14:creationId xmlns:p14="http://schemas.microsoft.com/office/powerpoint/2010/main" val="184377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B6F63FC4-B3FC-6778-BD7C-1B486ABFC1AF}"/>
              </a:ext>
            </a:extLst>
          </p:cNvPr>
          <p:cNvPicPr>
            <a:picLocks noGrp="1" noChangeAspect="1"/>
          </p:cNvPicPr>
          <p:nvPr>
            <p:ph idx="4294967295"/>
          </p:nvPr>
        </p:nvPicPr>
        <p:blipFill>
          <a:blip r:embed="rId2"/>
          <a:stretch>
            <a:fillRect/>
          </a:stretch>
        </p:blipFill>
        <p:spPr>
          <a:xfrm>
            <a:off x="0" y="414338"/>
            <a:ext cx="4046538" cy="6029325"/>
          </a:xfrm>
        </p:spPr>
      </p:pic>
      <p:pic>
        <p:nvPicPr>
          <p:cNvPr id="8" name="Grafik 7">
            <a:extLst>
              <a:ext uri="{FF2B5EF4-FFF2-40B4-BE49-F238E27FC236}">
                <a16:creationId xmlns:a16="http://schemas.microsoft.com/office/drawing/2014/main" id="{D4937933-6413-0D91-2195-302CE5029C69}"/>
              </a:ext>
            </a:extLst>
          </p:cNvPr>
          <p:cNvPicPr>
            <a:picLocks noChangeAspect="1"/>
          </p:cNvPicPr>
          <p:nvPr/>
        </p:nvPicPr>
        <p:blipFill>
          <a:blip r:embed="rId3"/>
          <a:stretch>
            <a:fillRect/>
          </a:stretch>
        </p:blipFill>
        <p:spPr>
          <a:xfrm>
            <a:off x="4046538" y="121024"/>
            <a:ext cx="3591391" cy="4758592"/>
          </a:xfrm>
          <a:prstGeom prst="rect">
            <a:avLst/>
          </a:prstGeom>
        </p:spPr>
      </p:pic>
      <p:pic>
        <p:nvPicPr>
          <p:cNvPr id="10" name="Grafik 9">
            <a:extLst>
              <a:ext uri="{FF2B5EF4-FFF2-40B4-BE49-F238E27FC236}">
                <a16:creationId xmlns:a16="http://schemas.microsoft.com/office/drawing/2014/main" id="{93355F34-2C30-E002-D074-F6EBA89DA7B2}"/>
              </a:ext>
            </a:extLst>
          </p:cNvPr>
          <p:cNvPicPr>
            <a:picLocks noChangeAspect="1"/>
          </p:cNvPicPr>
          <p:nvPr/>
        </p:nvPicPr>
        <p:blipFill>
          <a:blip r:embed="rId4"/>
          <a:stretch>
            <a:fillRect/>
          </a:stretch>
        </p:blipFill>
        <p:spPr>
          <a:xfrm>
            <a:off x="8780495" y="0"/>
            <a:ext cx="3201199" cy="4867835"/>
          </a:xfrm>
          <a:prstGeom prst="rect">
            <a:avLst/>
          </a:prstGeom>
        </p:spPr>
      </p:pic>
      <p:pic>
        <p:nvPicPr>
          <p:cNvPr id="12" name="Grafik 11">
            <a:extLst>
              <a:ext uri="{FF2B5EF4-FFF2-40B4-BE49-F238E27FC236}">
                <a16:creationId xmlns:a16="http://schemas.microsoft.com/office/drawing/2014/main" id="{EBA15F1C-7940-3FAE-672B-93F7C2D18581}"/>
              </a:ext>
            </a:extLst>
          </p:cNvPr>
          <p:cNvPicPr>
            <a:picLocks noChangeAspect="1"/>
          </p:cNvPicPr>
          <p:nvPr/>
        </p:nvPicPr>
        <p:blipFill>
          <a:blip r:embed="rId5"/>
          <a:stretch>
            <a:fillRect/>
          </a:stretch>
        </p:blipFill>
        <p:spPr>
          <a:xfrm>
            <a:off x="6856234" y="1881604"/>
            <a:ext cx="3040801" cy="4922608"/>
          </a:xfrm>
          <a:prstGeom prst="rect">
            <a:avLst/>
          </a:prstGeom>
        </p:spPr>
      </p:pic>
      <p:sp>
        <p:nvSpPr>
          <p:cNvPr id="2" name="Foliennummernplatzhalter 1">
            <a:extLst>
              <a:ext uri="{FF2B5EF4-FFF2-40B4-BE49-F238E27FC236}">
                <a16:creationId xmlns:a16="http://schemas.microsoft.com/office/drawing/2014/main" id="{43139D0D-4009-4B00-C54B-DE3B668808E5}"/>
              </a:ext>
            </a:extLst>
          </p:cNvPr>
          <p:cNvSpPr>
            <a:spLocks noGrp="1"/>
          </p:cNvSpPr>
          <p:nvPr>
            <p:ph type="sldNum" sz="quarter" idx="12"/>
          </p:nvPr>
        </p:nvSpPr>
        <p:spPr/>
        <p:txBody>
          <a:bodyPr/>
          <a:lstStyle/>
          <a:p>
            <a:fld id="{51175843-0DE7-4F9F-8153-1A266BFBC6BC}" type="slidenum">
              <a:rPr lang="de-DE" smtClean="0"/>
              <a:t>21</a:t>
            </a:fld>
            <a:endParaRPr lang="de-DE"/>
          </a:p>
        </p:txBody>
      </p:sp>
    </p:spTree>
    <p:extLst>
      <p:ext uri="{BB962C8B-B14F-4D97-AF65-F5344CB8AC3E}">
        <p14:creationId xmlns:p14="http://schemas.microsoft.com/office/powerpoint/2010/main" val="5639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B515B4-B1A8-87BA-A7B5-81C2BB13FB11}"/>
              </a:ext>
            </a:extLst>
          </p:cNvPr>
          <p:cNvSpPr>
            <a:spLocks noGrp="1"/>
          </p:cNvSpPr>
          <p:nvPr>
            <p:ph type="title"/>
          </p:nvPr>
        </p:nvSpPr>
        <p:spPr/>
        <p:txBody>
          <a:bodyPr/>
          <a:lstStyle/>
          <a:p>
            <a:r>
              <a:rPr lang="de-DE" dirty="0"/>
              <a:t>Publikationen in der Leibniz-Sozietät</a:t>
            </a:r>
          </a:p>
        </p:txBody>
      </p:sp>
      <p:sp>
        <p:nvSpPr>
          <p:cNvPr id="4" name="Inhaltsplatzhalter 3">
            <a:extLst>
              <a:ext uri="{FF2B5EF4-FFF2-40B4-BE49-F238E27FC236}">
                <a16:creationId xmlns:a16="http://schemas.microsoft.com/office/drawing/2014/main" id="{E9C71293-D7C5-9DDC-8200-7642AD895DCB}"/>
              </a:ext>
            </a:extLst>
          </p:cNvPr>
          <p:cNvSpPr>
            <a:spLocks noGrp="1"/>
          </p:cNvSpPr>
          <p:nvPr>
            <p:ph idx="1"/>
          </p:nvPr>
        </p:nvSpPr>
        <p:spPr>
          <a:xfrm>
            <a:off x="838200" y="1606364"/>
            <a:ext cx="10515600" cy="4351338"/>
          </a:xfrm>
        </p:spPr>
        <p:txBody>
          <a:bodyPr>
            <a:noAutofit/>
          </a:bodyPr>
          <a:lstStyle/>
          <a:p>
            <a:r>
              <a:rPr lang="de-DE" sz="3200" kern="100" dirty="0">
                <a:effectLst/>
                <a:latin typeface="Times New Roman" panose="02020603050405020304" pitchFamily="18" charset="0"/>
                <a:ea typeface="Calibri" panose="020F0502020204030204" pitchFamily="34" charset="0"/>
                <a:cs typeface="Times New Roman" panose="02020603050405020304" pitchFamily="18" charset="0"/>
              </a:rPr>
              <a:t>in der Elektronischen Zeitschriftenbibliothek (EZB) verzeichnet</a:t>
            </a:r>
          </a:p>
          <a:p>
            <a:r>
              <a:rPr lang="de-DE" sz="3200" kern="100" dirty="0">
                <a:effectLst/>
                <a:latin typeface="Times New Roman" panose="02020603050405020304" pitchFamily="18" charset="0"/>
                <a:ea typeface="Calibri" panose="020F0502020204030204" pitchFamily="34" charset="0"/>
                <a:cs typeface="Times New Roman" panose="02020603050405020304" pitchFamily="18" charset="0"/>
              </a:rPr>
              <a:t>Digital </a:t>
            </a:r>
            <a:r>
              <a:rPr lang="de-DE" sz="3200" kern="100" dirty="0" err="1">
                <a:effectLst/>
                <a:latin typeface="Times New Roman" panose="02020603050405020304" pitchFamily="18" charset="0"/>
                <a:ea typeface="Calibri" panose="020F0502020204030204" pitchFamily="34" charset="0"/>
                <a:cs typeface="Times New Roman" panose="02020603050405020304" pitchFamily="18" charset="0"/>
              </a:rPr>
              <a:t>Object</a:t>
            </a:r>
            <a:r>
              <a:rPr lang="de-DE" sz="3200" kern="100" dirty="0">
                <a:effectLst/>
                <a:latin typeface="Times New Roman" panose="02020603050405020304" pitchFamily="18" charset="0"/>
                <a:ea typeface="Calibri" panose="020F0502020204030204" pitchFamily="34" charset="0"/>
                <a:cs typeface="Times New Roman" panose="02020603050405020304" pitchFamily="18" charset="0"/>
              </a:rPr>
              <a:t> Identifier (DOI)</a:t>
            </a:r>
          </a:p>
          <a:p>
            <a:r>
              <a:rPr lang="de-DE" sz="3200" kern="100" dirty="0">
                <a:effectLst/>
                <a:latin typeface="Times New Roman" panose="02020603050405020304" pitchFamily="18" charset="0"/>
                <a:ea typeface="Calibri" panose="020F0502020204030204" pitchFamily="34" charset="0"/>
                <a:cs typeface="Times New Roman" panose="02020603050405020304" pitchFamily="18" charset="0"/>
              </a:rPr>
              <a:t>seit 2024 Ablieferungspflicht gegenüber der Zentral- und Landesbibliothek Berlin </a:t>
            </a:r>
          </a:p>
          <a:p>
            <a:r>
              <a:rPr lang="de-DE" sz="3200" dirty="0">
                <a:effectLst/>
                <a:latin typeface="Times New Roman" panose="02020603050405020304" pitchFamily="18" charset="0"/>
                <a:ea typeface="Calibri" panose="020F0502020204030204" pitchFamily="34" charset="0"/>
                <a:cs typeface="Times New Roman" panose="02020603050405020304" pitchFamily="18" charset="0"/>
              </a:rPr>
              <a:t>vollständiges Peer Review Verfahren </a:t>
            </a:r>
          </a:p>
          <a:p>
            <a:r>
              <a:rPr lang="de-DE" sz="3200" dirty="0">
                <a:latin typeface="Times New Roman" panose="02020603050405020304" pitchFamily="18" charset="0"/>
                <a:cs typeface="Times New Roman" panose="02020603050405020304" pitchFamily="18" charset="0"/>
              </a:rPr>
              <a:t>Forschende und aktive Wissenschaftler werden in die Arbeit der Sozietät einbezogen, deren Ergebnisse sie dadurch verbessern können</a:t>
            </a:r>
          </a:p>
        </p:txBody>
      </p:sp>
      <p:sp>
        <p:nvSpPr>
          <p:cNvPr id="5" name="Foliennummernplatzhalter 4">
            <a:extLst>
              <a:ext uri="{FF2B5EF4-FFF2-40B4-BE49-F238E27FC236}">
                <a16:creationId xmlns:a16="http://schemas.microsoft.com/office/drawing/2014/main" id="{766E607F-8AB2-B472-4F64-7A21570F145B}"/>
              </a:ext>
            </a:extLst>
          </p:cNvPr>
          <p:cNvSpPr>
            <a:spLocks noGrp="1"/>
          </p:cNvSpPr>
          <p:nvPr>
            <p:ph type="sldNum" sz="quarter" idx="12"/>
          </p:nvPr>
        </p:nvSpPr>
        <p:spPr/>
        <p:txBody>
          <a:bodyPr/>
          <a:lstStyle/>
          <a:p>
            <a:fld id="{51175843-0DE7-4F9F-8153-1A266BFBC6BC}" type="slidenum">
              <a:rPr lang="de-DE" smtClean="0"/>
              <a:t>22</a:t>
            </a:fld>
            <a:endParaRPr lang="de-DE"/>
          </a:p>
        </p:txBody>
      </p:sp>
    </p:spTree>
    <p:extLst>
      <p:ext uri="{BB962C8B-B14F-4D97-AF65-F5344CB8AC3E}">
        <p14:creationId xmlns:p14="http://schemas.microsoft.com/office/powerpoint/2010/main" val="19099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AB24B-F93D-2222-5A83-54B4C6E0C7AE}"/>
              </a:ext>
            </a:extLst>
          </p:cNvPr>
          <p:cNvSpPr>
            <a:spLocks noGrp="1"/>
          </p:cNvSpPr>
          <p:nvPr>
            <p:ph type="title"/>
          </p:nvPr>
        </p:nvSpPr>
        <p:spPr/>
        <p:txBody>
          <a:bodyPr/>
          <a:lstStyle/>
          <a:p>
            <a:r>
              <a:rPr lang="de-DE" dirty="0"/>
              <a:t>Mitglieder erreichen</a:t>
            </a:r>
          </a:p>
        </p:txBody>
      </p:sp>
      <p:sp>
        <p:nvSpPr>
          <p:cNvPr id="3" name="Inhaltsplatzhalter 2">
            <a:extLst>
              <a:ext uri="{FF2B5EF4-FFF2-40B4-BE49-F238E27FC236}">
                <a16:creationId xmlns:a16="http://schemas.microsoft.com/office/drawing/2014/main" id="{AE2AADB5-29F0-65A8-A495-79315F6EF529}"/>
              </a:ext>
            </a:extLst>
          </p:cNvPr>
          <p:cNvSpPr>
            <a:spLocks noGrp="1"/>
          </p:cNvSpPr>
          <p:nvPr>
            <p:ph idx="1"/>
          </p:nvPr>
        </p:nvSpPr>
        <p:spPr/>
        <p:txBody>
          <a:bodyPr/>
          <a:lstStyle/>
          <a:p>
            <a:r>
              <a:rPr lang="de-DE" dirty="0">
                <a:effectLst/>
                <a:latin typeface="Times New Roman" panose="02020603050405020304" pitchFamily="18" charset="0"/>
                <a:ea typeface="Calibri" panose="020F0502020204030204" pitchFamily="34" charset="0"/>
              </a:rPr>
              <a:t>jedes Mitglied wird bei uns in seinen Forschungen, seinen Interessen und seinem Bedürfnis nach Austausch ernst genommen</a:t>
            </a:r>
          </a:p>
          <a:p>
            <a:endParaRPr lang="de-DE" dirty="0"/>
          </a:p>
        </p:txBody>
      </p:sp>
      <p:pic>
        <p:nvPicPr>
          <p:cNvPr id="6" name="Inhaltsplatzhalter 5">
            <a:extLst>
              <a:ext uri="{FF2B5EF4-FFF2-40B4-BE49-F238E27FC236}">
                <a16:creationId xmlns:a16="http://schemas.microsoft.com/office/drawing/2014/main" id="{809177F4-6283-BF4A-AE97-F30DE0E73037}"/>
              </a:ext>
            </a:extLst>
          </p:cNvPr>
          <p:cNvPicPr>
            <a:picLocks noChangeAspect="1"/>
          </p:cNvPicPr>
          <p:nvPr/>
        </p:nvPicPr>
        <p:blipFill>
          <a:blip r:embed="rId2"/>
          <a:stretch>
            <a:fillRect/>
          </a:stretch>
        </p:blipFill>
        <p:spPr>
          <a:xfrm>
            <a:off x="740858" y="2774657"/>
            <a:ext cx="8103787" cy="3492000"/>
          </a:xfrm>
          <a:prstGeom prst="rect">
            <a:avLst/>
          </a:prstGeom>
        </p:spPr>
      </p:pic>
      <p:sp>
        <p:nvSpPr>
          <p:cNvPr id="5" name="Textfeld 4">
            <a:extLst>
              <a:ext uri="{FF2B5EF4-FFF2-40B4-BE49-F238E27FC236}">
                <a16:creationId xmlns:a16="http://schemas.microsoft.com/office/drawing/2014/main" id="{A268B3A6-92F1-8F7B-D7E4-F9A8792DEBBB}"/>
              </a:ext>
            </a:extLst>
          </p:cNvPr>
          <p:cNvSpPr txBox="1"/>
          <p:nvPr/>
        </p:nvSpPr>
        <p:spPr>
          <a:xfrm>
            <a:off x="8844645" y="3254187"/>
            <a:ext cx="3136684" cy="1569660"/>
          </a:xfrm>
          <a:prstGeom prst="rect">
            <a:avLst/>
          </a:prstGeom>
          <a:noFill/>
        </p:spPr>
        <p:txBody>
          <a:bodyPr wrap="square" rtlCol="0">
            <a:spAutoFit/>
          </a:bodyPr>
          <a:lstStyle/>
          <a:p>
            <a:r>
              <a:rPr lang="de-DE" sz="2400" dirty="0">
                <a:solidFill>
                  <a:srgbClr val="FF0000"/>
                </a:solidFill>
                <a:effectLst/>
                <a:latin typeface="Times New Roman" panose="02020603050405020304" pitchFamily="18" charset="0"/>
                <a:ea typeface="Calibri" panose="020F0502020204030204" pitchFamily="34" charset="0"/>
              </a:rPr>
              <a:t>Aufgabe für uns alle, für die Zuwahl guter Wissenschaftler zu sorgen</a:t>
            </a:r>
            <a:endParaRPr lang="de-DE" sz="2400" dirty="0">
              <a:solidFill>
                <a:srgbClr val="FF0000"/>
              </a:solidFill>
            </a:endParaRPr>
          </a:p>
        </p:txBody>
      </p:sp>
      <p:sp>
        <p:nvSpPr>
          <p:cNvPr id="7" name="Foliennummernplatzhalter 6">
            <a:extLst>
              <a:ext uri="{FF2B5EF4-FFF2-40B4-BE49-F238E27FC236}">
                <a16:creationId xmlns:a16="http://schemas.microsoft.com/office/drawing/2014/main" id="{CE72D3E1-D18B-081C-3D84-DB356347576A}"/>
              </a:ext>
            </a:extLst>
          </p:cNvPr>
          <p:cNvSpPr>
            <a:spLocks noGrp="1"/>
          </p:cNvSpPr>
          <p:nvPr>
            <p:ph type="sldNum" sz="quarter" idx="12"/>
          </p:nvPr>
        </p:nvSpPr>
        <p:spPr/>
        <p:txBody>
          <a:bodyPr/>
          <a:lstStyle/>
          <a:p>
            <a:fld id="{51175843-0DE7-4F9F-8153-1A266BFBC6BC}" type="slidenum">
              <a:rPr lang="de-DE" smtClean="0"/>
              <a:t>23</a:t>
            </a:fld>
            <a:endParaRPr lang="de-DE"/>
          </a:p>
        </p:txBody>
      </p:sp>
    </p:spTree>
    <p:extLst>
      <p:ext uri="{BB962C8B-B14F-4D97-AF65-F5344CB8AC3E}">
        <p14:creationId xmlns:p14="http://schemas.microsoft.com/office/powerpoint/2010/main" val="250671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9F15247-6931-F63C-88B2-0CBE2B51A898}"/>
              </a:ext>
            </a:extLst>
          </p:cNvPr>
          <p:cNvSpPr>
            <a:spLocks noGrp="1"/>
          </p:cNvSpPr>
          <p:nvPr>
            <p:ph type="title"/>
          </p:nvPr>
        </p:nvSpPr>
        <p:spPr/>
        <p:txBody>
          <a:bodyPr/>
          <a:lstStyle/>
          <a:p>
            <a:r>
              <a:rPr lang="de-DE" dirty="0"/>
              <a:t>         Publikationen der Mitglieder</a:t>
            </a:r>
          </a:p>
        </p:txBody>
      </p:sp>
      <p:sp>
        <p:nvSpPr>
          <p:cNvPr id="5" name="AutoShape 2">
            <a:extLst>
              <a:ext uri="{FF2B5EF4-FFF2-40B4-BE49-F238E27FC236}">
                <a16:creationId xmlns:a16="http://schemas.microsoft.com/office/drawing/2014/main" id="{FB12A990-B4AD-F433-62EB-2AA7D141EF1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6">
            <a:extLst>
              <a:ext uri="{FF2B5EF4-FFF2-40B4-BE49-F238E27FC236}">
                <a16:creationId xmlns:a16="http://schemas.microsoft.com/office/drawing/2014/main" id="{1717C76B-7358-F1C5-A197-D7DB0681BD8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50" name="Picture 10">
            <a:extLst>
              <a:ext uri="{FF2B5EF4-FFF2-40B4-BE49-F238E27FC236}">
                <a16:creationId xmlns:a16="http://schemas.microsoft.com/office/drawing/2014/main" id="{7E3B4137-F8FC-5F36-6DB4-9F88D3E5D5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299" y="138833"/>
            <a:ext cx="18954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a:extLst>
              <a:ext uri="{FF2B5EF4-FFF2-40B4-BE49-F238E27FC236}">
                <a16:creationId xmlns:a16="http://schemas.microsoft.com/office/drawing/2014/main" id="{8AA36765-342E-62AB-907A-82486DE34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99" y="3216763"/>
            <a:ext cx="18954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852484C6-EB06-C27C-EE48-7D0C30B4A1FC}"/>
              </a:ext>
            </a:extLst>
          </p:cNvPr>
          <p:cNvPicPr>
            <a:picLocks noChangeAspect="1"/>
          </p:cNvPicPr>
          <p:nvPr/>
        </p:nvPicPr>
        <p:blipFill>
          <a:blip r:embed="rId4"/>
          <a:stretch>
            <a:fillRect/>
          </a:stretch>
        </p:blipFill>
        <p:spPr>
          <a:xfrm>
            <a:off x="2314515" y="1297324"/>
            <a:ext cx="1938342" cy="3024000"/>
          </a:xfrm>
          <a:prstGeom prst="rect">
            <a:avLst/>
          </a:prstGeom>
        </p:spPr>
      </p:pic>
      <p:pic>
        <p:nvPicPr>
          <p:cNvPr id="10258" name="Picture 18" descr="Cover">
            <a:extLst>
              <a:ext uri="{FF2B5EF4-FFF2-40B4-BE49-F238E27FC236}">
                <a16:creationId xmlns:a16="http://schemas.microsoft.com/office/drawing/2014/main" id="{8EAE6081-17D4-4CB9-0A4B-89FCD5B0E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36" y="1460139"/>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a:extLst>
              <a:ext uri="{FF2B5EF4-FFF2-40B4-BE49-F238E27FC236}">
                <a16:creationId xmlns:a16="http://schemas.microsoft.com/office/drawing/2014/main" id="{DC5BB9A3-9057-6DAC-9ED2-81EE1C65F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774" y="3733800"/>
            <a:ext cx="19145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a:extLst>
              <a:ext uri="{FF2B5EF4-FFF2-40B4-BE49-F238E27FC236}">
                <a16:creationId xmlns:a16="http://schemas.microsoft.com/office/drawing/2014/main" id="{09D2E37C-B4CD-8C35-28F7-9318A6333A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100" y="3983903"/>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4" name="Picture 24">
            <a:extLst>
              <a:ext uri="{FF2B5EF4-FFF2-40B4-BE49-F238E27FC236}">
                <a16:creationId xmlns:a16="http://schemas.microsoft.com/office/drawing/2014/main" id="{EA253695-486D-A7DC-6A8C-584D560533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525" y="1396481"/>
            <a:ext cx="18478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6" name="Picture 26">
            <a:extLst>
              <a:ext uri="{FF2B5EF4-FFF2-40B4-BE49-F238E27FC236}">
                <a16:creationId xmlns:a16="http://schemas.microsoft.com/office/drawing/2014/main" id="{C99986E1-86EF-DFAF-573A-53D79F1920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92305" y="0"/>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68" name="Picture 28">
            <a:extLst>
              <a:ext uri="{FF2B5EF4-FFF2-40B4-BE49-F238E27FC236}">
                <a16:creationId xmlns:a16="http://schemas.microsoft.com/office/drawing/2014/main" id="{B6075870-FD2D-CB84-D81F-7318FC9458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1648" y="4092480"/>
            <a:ext cx="18764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0" name="Picture 30">
            <a:extLst>
              <a:ext uri="{FF2B5EF4-FFF2-40B4-BE49-F238E27FC236}">
                <a16:creationId xmlns:a16="http://schemas.microsoft.com/office/drawing/2014/main" id="{86CF5440-911A-09B8-7965-0A75A0C41B0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74249" y="2892574"/>
            <a:ext cx="19621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441882EC-0A18-EDE1-1748-77291AD617DA}"/>
              </a:ext>
            </a:extLst>
          </p:cNvPr>
          <p:cNvSpPr>
            <a:spLocks noGrp="1"/>
          </p:cNvSpPr>
          <p:nvPr>
            <p:ph type="sldNum" sz="quarter" idx="12"/>
          </p:nvPr>
        </p:nvSpPr>
        <p:spPr/>
        <p:txBody>
          <a:bodyPr/>
          <a:lstStyle/>
          <a:p>
            <a:fld id="{51175843-0DE7-4F9F-8153-1A266BFBC6BC}" type="slidenum">
              <a:rPr lang="de-DE" smtClean="0"/>
              <a:t>24</a:t>
            </a:fld>
            <a:endParaRPr lang="de-DE"/>
          </a:p>
        </p:txBody>
      </p:sp>
    </p:spTree>
    <p:extLst>
      <p:ext uri="{BB962C8B-B14F-4D97-AF65-F5344CB8AC3E}">
        <p14:creationId xmlns:p14="http://schemas.microsoft.com/office/powerpoint/2010/main" val="2399732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21D193-9339-894D-F817-653212DC29D8}"/>
              </a:ext>
            </a:extLst>
          </p:cNvPr>
          <p:cNvSpPr>
            <a:spLocks noGrp="1"/>
          </p:cNvSpPr>
          <p:nvPr>
            <p:ph type="title"/>
          </p:nvPr>
        </p:nvSpPr>
        <p:spPr/>
        <p:txBody>
          <a:bodyPr>
            <a:normAutofit/>
          </a:bodyPr>
          <a:lstStyle/>
          <a:p>
            <a:r>
              <a:rPr lang="de-DE" sz="4000" dirty="0">
                <a:effectLst/>
                <a:latin typeface="Times New Roman" panose="02020603050405020304" pitchFamily="18" charset="0"/>
                <a:ea typeface="Calibri" panose="020F0502020204030204" pitchFamily="34" charset="0"/>
              </a:rPr>
              <a:t>Publikationen der Mitglieder</a:t>
            </a:r>
            <a:endParaRPr lang="de-DE" sz="4000" dirty="0"/>
          </a:p>
        </p:txBody>
      </p:sp>
      <p:pic>
        <p:nvPicPr>
          <p:cNvPr id="10242" name="Picture 2">
            <a:extLst>
              <a:ext uri="{FF2B5EF4-FFF2-40B4-BE49-F238E27FC236}">
                <a16:creationId xmlns:a16="http://schemas.microsoft.com/office/drawing/2014/main" id="{CC44285C-BE84-0A2D-1209-24FA0C3554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6999" y="1323181"/>
            <a:ext cx="2903330"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0D4A361F-70D8-E3DD-59BC-DF60AA007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4952" y="641350"/>
            <a:ext cx="20097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459C8B39-4C83-22BF-9541-52A8E24B5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9614" y="2817019"/>
            <a:ext cx="2019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129C8081-7FEF-A460-7C85-B7323D072A4D}"/>
              </a:ext>
            </a:extLst>
          </p:cNvPr>
          <p:cNvPicPr>
            <a:picLocks noChangeAspect="1"/>
          </p:cNvPicPr>
          <p:nvPr/>
        </p:nvPicPr>
        <p:blipFill>
          <a:blip r:embed="rId5"/>
          <a:stretch>
            <a:fillRect/>
          </a:stretch>
        </p:blipFill>
        <p:spPr>
          <a:xfrm>
            <a:off x="2453855" y="3864332"/>
            <a:ext cx="2190479" cy="2987017"/>
          </a:xfrm>
          <a:prstGeom prst="rect">
            <a:avLst/>
          </a:prstGeom>
        </p:spPr>
      </p:pic>
      <p:pic>
        <p:nvPicPr>
          <p:cNvPr id="7" name="Grafik 6">
            <a:extLst>
              <a:ext uri="{FF2B5EF4-FFF2-40B4-BE49-F238E27FC236}">
                <a16:creationId xmlns:a16="http://schemas.microsoft.com/office/drawing/2014/main" id="{571BAE20-013B-892F-916C-62031B6EB713}"/>
              </a:ext>
            </a:extLst>
          </p:cNvPr>
          <p:cNvPicPr>
            <a:picLocks noChangeAspect="1"/>
          </p:cNvPicPr>
          <p:nvPr/>
        </p:nvPicPr>
        <p:blipFill>
          <a:blip r:embed="rId6"/>
          <a:stretch>
            <a:fillRect/>
          </a:stretch>
        </p:blipFill>
        <p:spPr>
          <a:xfrm>
            <a:off x="146798" y="3762828"/>
            <a:ext cx="2304488" cy="3176291"/>
          </a:xfrm>
          <a:prstGeom prst="rect">
            <a:avLst/>
          </a:prstGeom>
        </p:spPr>
      </p:pic>
      <p:pic>
        <p:nvPicPr>
          <p:cNvPr id="8" name="Grafik 7">
            <a:extLst>
              <a:ext uri="{FF2B5EF4-FFF2-40B4-BE49-F238E27FC236}">
                <a16:creationId xmlns:a16="http://schemas.microsoft.com/office/drawing/2014/main" id="{1A3D6A1E-9215-686D-8DF8-A9BC12467120}"/>
              </a:ext>
            </a:extLst>
          </p:cNvPr>
          <p:cNvPicPr>
            <a:picLocks noChangeAspect="1"/>
          </p:cNvPicPr>
          <p:nvPr/>
        </p:nvPicPr>
        <p:blipFill>
          <a:blip r:embed="rId7"/>
          <a:stretch>
            <a:fillRect/>
          </a:stretch>
        </p:blipFill>
        <p:spPr>
          <a:xfrm>
            <a:off x="1933259" y="1271430"/>
            <a:ext cx="1914979" cy="2729864"/>
          </a:xfrm>
          <a:prstGeom prst="rect">
            <a:avLst/>
          </a:prstGeom>
        </p:spPr>
      </p:pic>
      <p:pic>
        <p:nvPicPr>
          <p:cNvPr id="9" name="Picture 16">
            <a:extLst>
              <a:ext uri="{FF2B5EF4-FFF2-40B4-BE49-F238E27FC236}">
                <a16:creationId xmlns:a16="http://schemas.microsoft.com/office/drawing/2014/main" id="{8D62D60D-EFE9-0B33-23E0-9C044293E4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827" y="3681412"/>
            <a:ext cx="2000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C08AAB4D-5CBD-2C5C-2523-41BB024245A3}"/>
              </a:ext>
            </a:extLst>
          </p:cNvPr>
          <p:cNvSpPr>
            <a:spLocks noGrp="1"/>
          </p:cNvSpPr>
          <p:nvPr>
            <p:ph type="sldNum" sz="quarter" idx="12"/>
          </p:nvPr>
        </p:nvSpPr>
        <p:spPr/>
        <p:txBody>
          <a:bodyPr/>
          <a:lstStyle/>
          <a:p>
            <a:fld id="{51175843-0DE7-4F9F-8153-1A266BFBC6BC}" type="slidenum">
              <a:rPr lang="de-DE" smtClean="0"/>
              <a:t>25</a:t>
            </a:fld>
            <a:endParaRPr lang="de-DE"/>
          </a:p>
        </p:txBody>
      </p:sp>
    </p:spTree>
    <p:extLst>
      <p:ext uri="{BB962C8B-B14F-4D97-AF65-F5344CB8AC3E}">
        <p14:creationId xmlns:p14="http://schemas.microsoft.com/office/powerpoint/2010/main" val="235523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C7A8A-B05F-A746-2306-6EB675575F3A}"/>
              </a:ext>
            </a:extLst>
          </p:cNvPr>
          <p:cNvSpPr>
            <a:spLocks noGrp="1"/>
          </p:cNvSpPr>
          <p:nvPr>
            <p:ph type="title"/>
          </p:nvPr>
        </p:nvSpPr>
        <p:spPr/>
        <p:txBody>
          <a:bodyPr/>
          <a:lstStyle/>
          <a:p>
            <a:r>
              <a:rPr lang="de-DE" dirty="0"/>
              <a:t>Forschende Wissenschaftler</a:t>
            </a:r>
          </a:p>
        </p:txBody>
      </p:sp>
      <p:sp>
        <p:nvSpPr>
          <p:cNvPr id="8" name="Inhaltsplatzhalter 7">
            <a:extLst>
              <a:ext uri="{FF2B5EF4-FFF2-40B4-BE49-F238E27FC236}">
                <a16:creationId xmlns:a16="http://schemas.microsoft.com/office/drawing/2014/main" id="{45DF4B92-3157-2362-30EE-B8917C923884}"/>
              </a:ext>
            </a:extLst>
          </p:cNvPr>
          <p:cNvSpPr>
            <a:spLocks noGrp="1"/>
          </p:cNvSpPr>
          <p:nvPr>
            <p:ph idx="1"/>
          </p:nvPr>
        </p:nvSpPr>
        <p:spPr/>
        <p:txBody>
          <a:bodyPr>
            <a:normAutofit/>
          </a:bodyPr>
          <a:lstStyle/>
          <a:p>
            <a:r>
              <a:rPr lang="de-DE" sz="3600" dirty="0">
                <a:effectLst/>
                <a:latin typeface="Times New Roman" panose="02020603050405020304" pitchFamily="18" charset="0"/>
                <a:ea typeface="Calibri" panose="020F0502020204030204" pitchFamily="34" charset="0"/>
              </a:rPr>
              <a:t>nicht an eine Altersgrenze gebunden</a:t>
            </a:r>
          </a:p>
          <a:p>
            <a:r>
              <a:rPr lang="de-DE" sz="3600" dirty="0">
                <a:effectLst/>
                <a:latin typeface="Times New Roman" panose="02020603050405020304" pitchFamily="18" charset="0"/>
                <a:ea typeface="Calibri" panose="020F0502020204030204" pitchFamily="34" charset="0"/>
              </a:rPr>
              <a:t>Leibniz‑Sozietät stärkt ihre Zukunftsfähigkeit, indem sie ihre wissenschaftlich aktiven Mitglieder systematisch einbindet</a:t>
            </a:r>
            <a:endParaRPr lang="de-DE" sz="3600" dirty="0"/>
          </a:p>
        </p:txBody>
      </p:sp>
      <p:sp>
        <p:nvSpPr>
          <p:cNvPr id="3" name="Foliennummernplatzhalter 2">
            <a:extLst>
              <a:ext uri="{FF2B5EF4-FFF2-40B4-BE49-F238E27FC236}">
                <a16:creationId xmlns:a16="http://schemas.microsoft.com/office/drawing/2014/main" id="{871E0CC2-2195-E8A3-51B6-B027E7E6A7B6}"/>
              </a:ext>
            </a:extLst>
          </p:cNvPr>
          <p:cNvSpPr>
            <a:spLocks noGrp="1"/>
          </p:cNvSpPr>
          <p:nvPr>
            <p:ph type="sldNum" sz="quarter" idx="12"/>
          </p:nvPr>
        </p:nvSpPr>
        <p:spPr/>
        <p:txBody>
          <a:bodyPr/>
          <a:lstStyle/>
          <a:p>
            <a:fld id="{51175843-0DE7-4F9F-8153-1A266BFBC6BC}" type="slidenum">
              <a:rPr lang="de-DE" smtClean="0"/>
              <a:t>26</a:t>
            </a:fld>
            <a:endParaRPr lang="de-DE"/>
          </a:p>
        </p:txBody>
      </p:sp>
    </p:spTree>
    <p:extLst>
      <p:ext uri="{BB962C8B-B14F-4D97-AF65-F5344CB8AC3E}">
        <p14:creationId xmlns:p14="http://schemas.microsoft.com/office/powerpoint/2010/main" val="146059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0F934-426F-2E33-CD17-4EAEE4D2BC8F}"/>
              </a:ext>
            </a:extLst>
          </p:cNvPr>
          <p:cNvSpPr>
            <a:spLocks noGrp="1"/>
          </p:cNvSpPr>
          <p:nvPr>
            <p:ph type="title"/>
          </p:nvPr>
        </p:nvSpPr>
        <p:spPr/>
        <p:txBody>
          <a:bodyPr>
            <a:normAutofit/>
          </a:bodyPr>
          <a:lstStyle/>
          <a:p>
            <a:r>
              <a:rPr lang="de-DE" dirty="0">
                <a:effectLst/>
                <a:latin typeface="Times New Roman" panose="02020603050405020304" pitchFamily="18" charset="0"/>
                <a:ea typeface="Calibri" panose="020F0502020204030204" pitchFamily="34" charset="0"/>
              </a:rPr>
              <a:t>Zusammenarbeit mit unseren Kooperationspartnern</a:t>
            </a:r>
            <a:endParaRPr lang="de-DE" dirty="0"/>
          </a:p>
        </p:txBody>
      </p:sp>
      <p:pic>
        <p:nvPicPr>
          <p:cNvPr id="8" name="Inhaltsplatzhalter 7">
            <a:extLst>
              <a:ext uri="{FF2B5EF4-FFF2-40B4-BE49-F238E27FC236}">
                <a16:creationId xmlns:a16="http://schemas.microsoft.com/office/drawing/2014/main" id="{36532816-74F6-9752-CF52-6AF92CBAB3E1}"/>
              </a:ext>
            </a:extLst>
          </p:cNvPr>
          <p:cNvPicPr>
            <a:picLocks noGrp="1" noChangeAspect="1"/>
          </p:cNvPicPr>
          <p:nvPr>
            <p:ph idx="1"/>
          </p:nvPr>
        </p:nvPicPr>
        <p:blipFill>
          <a:blip r:embed="rId2"/>
          <a:stretch>
            <a:fillRect/>
          </a:stretch>
        </p:blipFill>
        <p:spPr>
          <a:xfrm>
            <a:off x="7905946" y="365125"/>
            <a:ext cx="3447854" cy="4351338"/>
          </a:xfrm>
        </p:spPr>
      </p:pic>
      <p:pic>
        <p:nvPicPr>
          <p:cNvPr id="6" name="Grafik 5">
            <a:extLst>
              <a:ext uri="{FF2B5EF4-FFF2-40B4-BE49-F238E27FC236}">
                <a16:creationId xmlns:a16="http://schemas.microsoft.com/office/drawing/2014/main" id="{1BCCCA0A-D067-4BAF-FDB7-2EF7EA2DD38B}"/>
              </a:ext>
            </a:extLst>
          </p:cNvPr>
          <p:cNvPicPr>
            <a:picLocks noChangeAspect="1"/>
          </p:cNvPicPr>
          <p:nvPr/>
        </p:nvPicPr>
        <p:blipFill>
          <a:blip r:embed="rId3"/>
          <a:stretch>
            <a:fillRect/>
          </a:stretch>
        </p:blipFill>
        <p:spPr>
          <a:xfrm>
            <a:off x="188259" y="1690688"/>
            <a:ext cx="6447510" cy="2796948"/>
          </a:xfrm>
          <a:prstGeom prst="rect">
            <a:avLst/>
          </a:prstGeom>
        </p:spPr>
      </p:pic>
      <p:pic>
        <p:nvPicPr>
          <p:cNvPr id="11268" name="Picture 4" descr="Sodann-Bibliothek-Flyer">
            <a:extLst>
              <a:ext uri="{FF2B5EF4-FFF2-40B4-BE49-F238E27FC236}">
                <a16:creationId xmlns:a16="http://schemas.microsoft.com/office/drawing/2014/main" id="{B0CEEE19-0154-9133-2339-BCF5F4FE9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799" y="3983198"/>
            <a:ext cx="7028890" cy="2874802"/>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a:extLst>
              <a:ext uri="{FF2B5EF4-FFF2-40B4-BE49-F238E27FC236}">
                <a16:creationId xmlns:a16="http://schemas.microsoft.com/office/drawing/2014/main" id="{EBF3D541-54B9-63B6-F28E-B57D765ED115}"/>
              </a:ext>
            </a:extLst>
          </p:cNvPr>
          <p:cNvSpPr>
            <a:spLocks noGrp="1"/>
          </p:cNvSpPr>
          <p:nvPr>
            <p:ph type="sldNum" sz="quarter" idx="12"/>
          </p:nvPr>
        </p:nvSpPr>
        <p:spPr/>
        <p:txBody>
          <a:bodyPr/>
          <a:lstStyle/>
          <a:p>
            <a:fld id="{51175843-0DE7-4F9F-8153-1A266BFBC6BC}" type="slidenum">
              <a:rPr lang="de-DE" smtClean="0"/>
              <a:t>27</a:t>
            </a:fld>
            <a:endParaRPr lang="de-DE"/>
          </a:p>
        </p:txBody>
      </p:sp>
    </p:spTree>
    <p:extLst>
      <p:ext uri="{BB962C8B-B14F-4D97-AF65-F5344CB8AC3E}">
        <p14:creationId xmlns:p14="http://schemas.microsoft.com/office/powerpoint/2010/main" val="23757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down)">
                                      <p:cBhvr>
                                        <p:cTn id="1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B09AD-D707-FF2E-BD47-262A3FAB71AC}"/>
              </a:ext>
            </a:extLst>
          </p:cNvPr>
          <p:cNvSpPr>
            <a:spLocks noGrp="1"/>
          </p:cNvSpPr>
          <p:nvPr>
            <p:ph type="title"/>
          </p:nvPr>
        </p:nvSpPr>
        <p:spPr/>
        <p:txBody>
          <a:bodyPr/>
          <a:lstStyle/>
          <a:p>
            <a:r>
              <a:rPr lang="de-DE" sz="4400" dirty="0">
                <a:effectLst/>
                <a:latin typeface="Times New Roman" panose="02020603050405020304" pitchFamily="18" charset="0"/>
                <a:ea typeface="Calibri" panose="020F0502020204030204" pitchFamily="34" charset="0"/>
              </a:rPr>
              <a:t>Kooperation mit dem </a:t>
            </a:r>
            <a:r>
              <a:rPr lang="de-DE" sz="4400" i="1" dirty="0">
                <a:effectLst/>
                <a:latin typeface="Times New Roman" panose="02020603050405020304" pitchFamily="18" charset="0"/>
                <a:ea typeface="Calibri" panose="020F0502020204030204" pitchFamily="34" charset="0"/>
              </a:rPr>
              <a:t>Institut de Recherche </a:t>
            </a:r>
            <a:r>
              <a:rPr lang="de-DE" sz="4400" i="1" dirty="0" err="1">
                <a:effectLst/>
                <a:latin typeface="Times New Roman" panose="02020603050405020304" pitchFamily="18" charset="0"/>
                <a:ea typeface="Calibri" panose="020F0502020204030204" pitchFamily="34" charset="0"/>
              </a:rPr>
              <a:t>pluridisciplinaire</a:t>
            </a:r>
            <a:r>
              <a:rPr lang="de-DE" sz="4400" i="1" dirty="0">
                <a:effectLst/>
                <a:latin typeface="Times New Roman" panose="02020603050405020304" pitchFamily="18" charset="0"/>
                <a:ea typeface="Calibri" panose="020F0502020204030204" pitchFamily="34" charset="0"/>
              </a:rPr>
              <a:t> en </a:t>
            </a:r>
            <a:r>
              <a:rPr lang="de-DE" sz="4400" i="1" dirty="0" err="1">
                <a:effectLst/>
                <a:latin typeface="Times New Roman" panose="02020603050405020304" pitchFamily="18" charset="0"/>
                <a:ea typeface="Calibri" panose="020F0502020204030204" pitchFamily="34" charset="0"/>
              </a:rPr>
              <a:t>arts</a:t>
            </a:r>
            <a:r>
              <a:rPr lang="de-DE" sz="4400" i="1" dirty="0">
                <a:effectLst/>
                <a:latin typeface="Times New Roman" panose="02020603050405020304" pitchFamily="18" charset="0"/>
                <a:ea typeface="Calibri" panose="020F0502020204030204" pitchFamily="34" charset="0"/>
              </a:rPr>
              <a:t>, lettres et </a:t>
            </a:r>
            <a:r>
              <a:rPr lang="de-DE" sz="4400" i="1" dirty="0" err="1">
                <a:effectLst/>
                <a:latin typeface="Times New Roman" panose="02020603050405020304" pitchFamily="18" charset="0"/>
                <a:ea typeface="Calibri" panose="020F0502020204030204" pitchFamily="34" charset="0"/>
              </a:rPr>
              <a:t>langues</a:t>
            </a:r>
            <a:r>
              <a:rPr lang="de-DE" sz="4400" dirty="0">
                <a:effectLst/>
                <a:latin typeface="Times New Roman" panose="02020603050405020304" pitchFamily="18" charset="0"/>
                <a:ea typeface="Calibri" panose="020F0502020204030204" pitchFamily="34" charset="0"/>
              </a:rPr>
              <a:t> </a:t>
            </a:r>
            <a:endParaRPr lang="de-DE" dirty="0"/>
          </a:p>
        </p:txBody>
      </p:sp>
      <p:pic>
        <p:nvPicPr>
          <p:cNvPr id="6" name="Inhaltsplatzhalter 5">
            <a:extLst>
              <a:ext uri="{FF2B5EF4-FFF2-40B4-BE49-F238E27FC236}">
                <a16:creationId xmlns:a16="http://schemas.microsoft.com/office/drawing/2014/main" id="{4F850234-8F68-5D2C-3A55-935F2FDBF0A8}"/>
              </a:ext>
            </a:extLst>
          </p:cNvPr>
          <p:cNvPicPr>
            <a:picLocks noGrp="1" noChangeAspect="1"/>
          </p:cNvPicPr>
          <p:nvPr>
            <p:ph idx="1"/>
          </p:nvPr>
        </p:nvPicPr>
        <p:blipFill>
          <a:blip r:embed="rId2"/>
          <a:stretch>
            <a:fillRect/>
          </a:stretch>
        </p:blipFill>
        <p:spPr>
          <a:xfrm>
            <a:off x="3039080" y="1825625"/>
            <a:ext cx="6113839" cy="4351338"/>
          </a:xfrm>
        </p:spPr>
      </p:pic>
      <p:sp>
        <p:nvSpPr>
          <p:cNvPr id="3" name="Foliennummernplatzhalter 2">
            <a:extLst>
              <a:ext uri="{FF2B5EF4-FFF2-40B4-BE49-F238E27FC236}">
                <a16:creationId xmlns:a16="http://schemas.microsoft.com/office/drawing/2014/main" id="{10BB8EA2-02FF-ACB5-317F-C91E28049A5F}"/>
              </a:ext>
            </a:extLst>
          </p:cNvPr>
          <p:cNvSpPr>
            <a:spLocks noGrp="1"/>
          </p:cNvSpPr>
          <p:nvPr>
            <p:ph type="sldNum" sz="quarter" idx="12"/>
          </p:nvPr>
        </p:nvSpPr>
        <p:spPr/>
        <p:txBody>
          <a:bodyPr/>
          <a:lstStyle/>
          <a:p>
            <a:fld id="{51175843-0DE7-4F9F-8153-1A266BFBC6BC}" type="slidenum">
              <a:rPr lang="de-DE" smtClean="0"/>
              <a:t>28</a:t>
            </a:fld>
            <a:endParaRPr lang="de-DE"/>
          </a:p>
        </p:txBody>
      </p:sp>
    </p:spTree>
    <p:extLst>
      <p:ext uri="{BB962C8B-B14F-4D97-AF65-F5344CB8AC3E}">
        <p14:creationId xmlns:p14="http://schemas.microsoft.com/office/powerpoint/2010/main" val="67852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95266-1228-CE2B-3621-D863E4B541E1}"/>
              </a:ext>
            </a:extLst>
          </p:cNvPr>
          <p:cNvSpPr>
            <a:spLocks noGrp="1"/>
          </p:cNvSpPr>
          <p:nvPr>
            <p:ph type="title"/>
          </p:nvPr>
        </p:nvSpPr>
        <p:spPr/>
        <p:txBody>
          <a:bodyPr/>
          <a:lstStyle/>
          <a:p>
            <a:r>
              <a:rPr lang="de-DE" sz="4400" dirty="0">
                <a:effectLst/>
                <a:latin typeface="Times New Roman" panose="02020603050405020304" pitchFamily="18" charset="0"/>
                <a:ea typeface="Calibri" panose="020F0502020204030204" pitchFamily="34" charset="0"/>
              </a:rPr>
              <a:t>Öffentlichkeitsarbeit über die Homepage </a:t>
            </a:r>
            <a:endParaRPr lang="de-DE" dirty="0"/>
          </a:p>
        </p:txBody>
      </p:sp>
      <p:sp>
        <p:nvSpPr>
          <p:cNvPr id="3" name="Inhaltsplatzhalter 2">
            <a:extLst>
              <a:ext uri="{FF2B5EF4-FFF2-40B4-BE49-F238E27FC236}">
                <a16:creationId xmlns:a16="http://schemas.microsoft.com/office/drawing/2014/main" id="{D842716D-6D6A-9365-6B46-1D6C045E005A}"/>
              </a:ext>
            </a:extLst>
          </p:cNvPr>
          <p:cNvSpPr>
            <a:spLocks noGrp="1"/>
          </p:cNvSpPr>
          <p:nvPr>
            <p:ph idx="1"/>
          </p:nvPr>
        </p:nvSpPr>
        <p:spPr/>
        <p:txBody>
          <a:bodyPr>
            <a:normAutofit/>
          </a:bodyPr>
          <a:lstStyle/>
          <a:p>
            <a:r>
              <a:rPr lang="de-DE" sz="3200" dirty="0">
                <a:effectLst/>
                <a:latin typeface="Times New Roman" panose="02020603050405020304" pitchFamily="18" charset="0"/>
                <a:ea typeface="Calibri" panose="020F0502020204030204" pitchFamily="34" charset="0"/>
              </a:rPr>
              <a:t>für die Öffentlichkeit </a:t>
            </a:r>
          </a:p>
          <a:p>
            <a:r>
              <a:rPr lang="de-DE" sz="3200" dirty="0">
                <a:effectLst/>
                <a:latin typeface="Times New Roman" panose="02020603050405020304" pitchFamily="18" charset="0"/>
                <a:ea typeface="Calibri" panose="020F0502020204030204" pitchFamily="34" charset="0"/>
              </a:rPr>
              <a:t>Call </a:t>
            </a:r>
            <a:r>
              <a:rPr lang="de-DE" sz="3200" dirty="0" err="1">
                <a:effectLst/>
                <a:latin typeface="Times New Roman" panose="02020603050405020304" pitchFamily="18" charset="0"/>
                <a:ea typeface="Calibri" panose="020F0502020204030204" pitchFamily="34" charset="0"/>
              </a:rPr>
              <a:t>for</a:t>
            </a:r>
            <a:r>
              <a:rPr lang="de-DE" sz="3200" dirty="0">
                <a:effectLst/>
                <a:latin typeface="Times New Roman" panose="02020603050405020304" pitchFamily="18" charset="0"/>
                <a:ea typeface="Calibri" panose="020F0502020204030204" pitchFamily="34" charset="0"/>
              </a:rPr>
              <a:t> </a:t>
            </a:r>
            <a:r>
              <a:rPr lang="de-DE" sz="3200" dirty="0" err="1">
                <a:effectLst/>
                <a:latin typeface="Times New Roman" panose="02020603050405020304" pitchFamily="18" charset="0"/>
                <a:ea typeface="Calibri" panose="020F0502020204030204" pitchFamily="34" charset="0"/>
              </a:rPr>
              <a:t>papers</a:t>
            </a:r>
            <a:endParaRPr lang="de-DE" sz="3200" dirty="0">
              <a:effectLst/>
              <a:latin typeface="Times New Roman" panose="02020603050405020304" pitchFamily="18" charset="0"/>
              <a:ea typeface="Calibri" panose="020F0502020204030204" pitchFamily="34" charset="0"/>
            </a:endParaRPr>
          </a:p>
          <a:p>
            <a:r>
              <a:rPr lang="de-DE" sz="3200" dirty="0">
                <a:effectLst/>
                <a:latin typeface="Times New Roman" panose="02020603050405020304" pitchFamily="18" charset="0"/>
                <a:ea typeface="Calibri" panose="020F0502020204030204" pitchFamily="34" charset="0"/>
              </a:rPr>
              <a:t>gemeinsam mit der Deutschen Gesellschaft für Philosophie für ein Projekt zum Thema </a:t>
            </a:r>
            <a:r>
              <a:rPr lang="de-DE" sz="3200" i="1" dirty="0">
                <a:effectLst/>
                <a:latin typeface="Calibri" panose="020F0502020204030204" pitchFamily="34" charset="0"/>
                <a:ea typeface="Calibri" panose="020F0502020204030204" pitchFamily="34" charset="0"/>
                <a:cs typeface="Times New Roman" panose="02020603050405020304" pitchFamily="18" charset="0"/>
              </a:rPr>
              <a:t>Ihre Zeit war noch nicht gekommen. </a:t>
            </a:r>
            <a:r>
              <a:rPr lang="de-DE" sz="3200" i="1" dirty="0">
                <a:effectLst/>
                <a:latin typeface="Times New Roman" panose="02020603050405020304" pitchFamily="18" charset="0"/>
                <a:ea typeface="Calibri" panose="020F0502020204030204" pitchFamily="34" charset="0"/>
              </a:rPr>
              <a:t>„Vorläufer“ in Philosophie und Wissenschaft</a:t>
            </a:r>
            <a:r>
              <a:rPr lang="de-DE" sz="3200" dirty="0">
                <a:effectLst/>
                <a:latin typeface="Times New Roman" panose="02020603050405020304" pitchFamily="18" charset="0"/>
                <a:ea typeface="Calibri" panose="020F0502020204030204" pitchFamily="34" charset="0"/>
              </a:rPr>
              <a:t> </a:t>
            </a:r>
            <a:endParaRPr lang="de-DE" sz="3200" dirty="0"/>
          </a:p>
        </p:txBody>
      </p:sp>
      <p:sp>
        <p:nvSpPr>
          <p:cNvPr id="5" name="Foliennummernplatzhalter 4">
            <a:extLst>
              <a:ext uri="{FF2B5EF4-FFF2-40B4-BE49-F238E27FC236}">
                <a16:creationId xmlns:a16="http://schemas.microsoft.com/office/drawing/2014/main" id="{A727A85C-044D-2827-397F-A33637B03FF3}"/>
              </a:ext>
            </a:extLst>
          </p:cNvPr>
          <p:cNvSpPr>
            <a:spLocks noGrp="1"/>
          </p:cNvSpPr>
          <p:nvPr>
            <p:ph type="sldNum" sz="quarter" idx="12"/>
          </p:nvPr>
        </p:nvSpPr>
        <p:spPr/>
        <p:txBody>
          <a:bodyPr/>
          <a:lstStyle/>
          <a:p>
            <a:fld id="{51175843-0DE7-4F9F-8153-1A266BFBC6BC}" type="slidenum">
              <a:rPr lang="de-DE" smtClean="0"/>
              <a:t>29</a:t>
            </a:fld>
            <a:endParaRPr lang="de-DE"/>
          </a:p>
        </p:txBody>
      </p:sp>
    </p:spTree>
    <p:extLst>
      <p:ext uri="{BB962C8B-B14F-4D97-AF65-F5344CB8AC3E}">
        <p14:creationId xmlns:p14="http://schemas.microsoft.com/office/powerpoint/2010/main" val="21452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846C84F-488E-26B6-4190-2DB7952B542B}"/>
              </a:ext>
            </a:extLst>
          </p:cNvPr>
          <p:cNvSpPr txBox="1"/>
          <p:nvPr/>
        </p:nvSpPr>
        <p:spPr>
          <a:xfrm>
            <a:off x="892628" y="2002033"/>
            <a:ext cx="3396343" cy="646331"/>
          </a:xfrm>
          <a:prstGeom prst="rect">
            <a:avLst/>
          </a:prstGeom>
          <a:noFill/>
        </p:spPr>
        <p:txBody>
          <a:bodyPr wrap="square" rtlCol="0">
            <a:spAutoFit/>
          </a:bodyPr>
          <a:lstStyle/>
          <a:p>
            <a:r>
              <a:rPr lang="de-DE" sz="3600" dirty="0">
                <a:solidFill>
                  <a:srgbClr val="FF0000"/>
                </a:solidFill>
                <a:effectLst/>
                <a:latin typeface="Times New Roman" panose="02020603050405020304" pitchFamily="18" charset="0"/>
                <a:ea typeface="Calibri" panose="020F0502020204030204" pitchFamily="34" charset="0"/>
              </a:rPr>
              <a:t>Digitalisierung</a:t>
            </a:r>
            <a:endParaRPr lang="de-DE" sz="3600" dirty="0">
              <a:solidFill>
                <a:srgbClr val="FF0000"/>
              </a:solidFill>
            </a:endParaRPr>
          </a:p>
        </p:txBody>
      </p:sp>
      <p:sp>
        <p:nvSpPr>
          <p:cNvPr id="6" name="Textfeld 5">
            <a:extLst>
              <a:ext uri="{FF2B5EF4-FFF2-40B4-BE49-F238E27FC236}">
                <a16:creationId xmlns:a16="http://schemas.microsoft.com/office/drawing/2014/main" id="{4D2F670A-88FE-2D4D-CB9C-C467C1D3795E}"/>
              </a:ext>
            </a:extLst>
          </p:cNvPr>
          <p:cNvSpPr txBox="1"/>
          <p:nvPr/>
        </p:nvSpPr>
        <p:spPr>
          <a:xfrm>
            <a:off x="6237514" y="1427959"/>
            <a:ext cx="4963886" cy="707886"/>
          </a:xfrm>
          <a:prstGeom prst="rect">
            <a:avLst/>
          </a:prstGeom>
          <a:noFill/>
        </p:spPr>
        <p:txBody>
          <a:bodyPr wrap="square" rtlCol="0">
            <a:spAutoFit/>
          </a:bodyPr>
          <a:lstStyle/>
          <a:p>
            <a:r>
              <a:rPr lang="de-DE" sz="4000" dirty="0">
                <a:solidFill>
                  <a:srgbClr val="FF0000"/>
                </a:solidFill>
                <a:effectLst/>
                <a:latin typeface="Times New Roman" panose="02020603050405020304" pitchFamily="18" charset="0"/>
                <a:ea typeface="Calibri" panose="020F0502020204030204" pitchFamily="34" charset="0"/>
              </a:rPr>
              <a:t>künstliche Intelligenz</a:t>
            </a:r>
            <a:endParaRPr lang="de-DE" sz="4000" dirty="0">
              <a:solidFill>
                <a:srgbClr val="FF0000"/>
              </a:solidFill>
            </a:endParaRPr>
          </a:p>
        </p:txBody>
      </p:sp>
      <p:sp>
        <p:nvSpPr>
          <p:cNvPr id="7" name="Textfeld 6">
            <a:extLst>
              <a:ext uri="{FF2B5EF4-FFF2-40B4-BE49-F238E27FC236}">
                <a16:creationId xmlns:a16="http://schemas.microsoft.com/office/drawing/2014/main" id="{918E721F-C51E-1FCA-3C9D-24D891CE6B83}"/>
              </a:ext>
            </a:extLst>
          </p:cNvPr>
          <p:cNvSpPr txBox="1"/>
          <p:nvPr/>
        </p:nvSpPr>
        <p:spPr>
          <a:xfrm>
            <a:off x="598714" y="4057451"/>
            <a:ext cx="3178628" cy="707886"/>
          </a:xfrm>
          <a:prstGeom prst="rect">
            <a:avLst/>
          </a:prstGeom>
          <a:noFill/>
        </p:spPr>
        <p:txBody>
          <a:bodyPr wrap="square" rtlCol="0">
            <a:spAutoFit/>
          </a:bodyPr>
          <a:lstStyle/>
          <a:p>
            <a:r>
              <a:rPr lang="de-DE" sz="4000" dirty="0">
                <a:solidFill>
                  <a:srgbClr val="FF0000"/>
                </a:solidFill>
                <a:effectLst/>
                <a:latin typeface="Times New Roman" panose="02020603050405020304" pitchFamily="18" charset="0"/>
                <a:ea typeface="Calibri" panose="020F0502020204030204" pitchFamily="34" charset="0"/>
              </a:rPr>
              <a:t>globale Krisen</a:t>
            </a:r>
            <a:endParaRPr lang="de-DE" sz="4000" dirty="0">
              <a:solidFill>
                <a:srgbClr val="FF0000"/>
              </a:solidFill>
            </a:endParaRPr>
          </a:p>
        </p:txBody>
      </p:sp>
      <p:sp>
        <p:nvSpPr>
          <p:cNvPr id="8" name="Textfeld 7">
            <a:extLst>
              <a:ext uri="{FF2B5EF4-FFF2-40B4-BE49-F238E27FC236}">
                <a16:creationId xmlns:a16="http://schemas.microsoft.com/office/drawing/2014/main" id="{EA31499A-D1C1-C1B3-4112-77C5617B17C1}"/>
              </a:ext>
            </a:extLst>
          </p:cNvPr>
          <p:cNvSpPr txBox="1"/>
          <p:nvPr/>
        </p:nvSpPr>
        <p:spPr>
          <a:xfrm>
            <a:off x="6613072" y="4411394"/>
            <a:ext cx="5475514" cy="1323439"/>
          </a:xfrm>
          <a:prstGeom prst="rect">
            <a:avLst/>
          </a:prstGeom>
          <a:noFill/>
        </p:spPr>
        <p:txBody>
          <a:bodyPr wrap="square" rtlCol="0">
            <a:spAutoFit/>
          </a:bodyPr>
          <a:lstStyle/>
          <a:p>
            <a:r>
              <a:rPr lang="de-DE" sz="4000" dirty="0">
                <a:solidFill>
                  <a:srgbClr val="FF0000"/>
                </a:solidFill>
                <a:effectLst/>
                <a:latin typeface="Times New Roman" panose="02020603050405020304" pitchFamily="18" charset="0"/>
                <a:ea typeface="Calibri" panose="020F0502020204030204" pitchFamily="34" charset="0"/>
              </a:rPr>
              <a:t>gesellschaftliche Transformationsprozesse</a:t>
            </a:r>
            <a:endParaRPr lang="de-DE" sz="4000" dirty="0">
              <a:solidFill>
                <a:srgbClr val="FF0000"/>
              </a:solidFill>
            </a:endParaRPr>
          </a:p>
        </p:txBody>
      </p:sp>
      <p:sp>
        <p:nvSpPr>
          <p:cNvPr id="9" name="Textfeld 8">
            <a:extLst>
              <a:ext uri="{FF2B5EF4-FFF2-40B4-BE49-F238E27FC236}">
                <a16:creationId xmlns:a16="http://schemas.microsoft.com/office/drawing/2014/main" id="{A44A1EC9-C8C1-B10A-0511-030ADF9D60DE}"/>
              </a:ext>
            </a:extLst>
          </p:cNvPr>
          <p:cNvSpPr txBox="1"/>
          <p:nvPr/>
        </p:nvSpPr>
        <p:spPr>
          <a:xfrm>
            <a:off x="2819400" y="2648364"/>
            <a:ext cx="5900057" cy="1384995"/>
          </a:xfrm>
          <a:prstGeom prst="rect">
            <a:avLst/>
          </a:prstGeom>
          <a:noFill/>
        </p:spPr>
        <p:txBody>
          <a:bodyPr wrap="square" rtlCol="0">
            <a:spAutoFit/>
          </a:bodyPr>
          <a:lstStyle/>
          <a:p>
            <a:r>
              <a:rPr lang="de-DE" sz="2800" dirty="0">
                <a:solidFill>
                  <a:srgbClr val="0070C0"/>
                </a:solidFill>
                <a:effectLst/>
                <a:latin typeface="Times New Roman" panose="02020603050405020304" pitchFamily="18" charset="0"/>
                <a:ea typeface="Calibri" panose="020F0502020204030204" pitchFamily="34" charset="0"/>
              </a:rPr>
              <a:t>Wissenschaft, die sich ihrer Geschichte bewusst ist und zugleich den Mut hat, neue Wege zu gehen</a:t>
            </a:r>
            <a:endParaRPr lang="de-DE" sz="2800" dirty="0">
              <a:solidFill>
                <a:srgbClr val="0070C0"/>
              </a:solidFill>
            </a:endParaRPr>
          </a:p>
        </p:txBody>
      </p:sp>
      <p:sp>
        <p:nvSpPr>
          <p:cNvPr id="2" name="Foliennummernplatzhalter 1">
            <a:extLst>
              <a:ext uri="{FF2B5EF4-FFF2-40B4-BE49-F238E27FC236}">
                <a16:creationId xmlns:a16="http://schemas.microsoft.com/office/drawing/2014/main" id="{8C3DADAC-3582-50DD-3F56-3374D3352A79}"/>
              </a:ext>
            </a:extLst>
          </p:cNvPr>
          <p:cNvSpPr>
            <a:spLocks noGrp="1"/>
          </p:cNvSpPr>
          <p:nvPr>
            <p:ph type="sldNum" sz="quarter" idx="12"/>
          </p:nvPr>
        </p:nvSpPr>
        <p:spPr/>
        <p:txBody>
          <a:bodyPr/>
          <a:lstStyle/>
          <a:p>
            <a:fld id="{51175843-0DE7-4F9F-8153-1A266BFBC6BC}" type="slidenum">
              <a:rPr lang="de-DE" smtClean="0"/>
              <a:t>3</a:t>
            </a:fld>
            <a:endParaRPr lang="de-DE"/>
          </a:p>
        </p:txBody>
      </p:sp>
    </p:spTree>
    <p:extLst>
      <p:ext uri="{BB962C8B-B14F-4D97-AF65-F5344CB8AC3E}">
        <p14:creationId xmlns:p14="http://schemas.microsoft.com/office/powerpoint/2010/main" val="43152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4E6D5-4561-38B5-05AC-99912E7B9042}"/>
              </a:ext>
            </a:extLst>
          </p:cNvPr>
          <p:cNvSpPr>
            <a:spLocks noGrp="1"/>
          </p:cNvSpPr>
          <p:nvPr>
            <p:ph type="title"/>
          </p:nvPr>
        </p:nvSpPr>
        <p:spPr/>
        <p:txBody>
          <a:bodyPr/>
          <a:lstStyle/>
          <a:p>
            <a:r>
              <a:rPr lang="de-DE" dirty="0"/>
              <a:t>Gremien</a:t>
            </a:r>
          </a:p>
        </p:txBody>
      </p:sp>
      <p:sp>
        <p:nvSpPr>
          <p:cNvPr id="3" name="Inhaltsplatzhalter 2">
            <a:extLst>
              <a:ext uri="{FF2B5EF4-FFF2-40B4-BE49-F238E27FC236}">
                <a16:creationId xmlns:a16="http://schemas.microsoft.com/office/drawing/2014/main" id="{F0CB94FC-3389-C4F9-8033-9679824A779F}"/>
              </a:ext>
            </a:extLst>
          </p:cNvPr>
          <p:cNvSpPr>
            <a:spLocks noGrp="1"/>
          </p:cNvSpPr>
          <p:nvPr>
            <p:ph idx="1"/>
          </p:nvPr>
        </p:nvSpPr>
        <p:spPr/>
        <p:txBody>
          <a:bodyPr/>
          <a:lstStyle/>
          <a:p>
            <a:r>
              <a:rPr lang="de-DE" sz="2400" dirty="0">
                <a:effectLst/>
                <a:latin typeface="Times New Roman" panose="02020603050405020304" pitchFamily="18" charset="0"/>
                <a:ea typeface="Calibri" panose="020F0502020204030204" pitchFamily="34" charset="0"/>
              </a:rPr>
              <a:t>wissenschaftlicher Beirat</a:t>
            </a:r>
          </a:p>
          <a:p>
            <a:endParaRPr lang="de-DE" sz="2400" dirty="0">
              <a:latin typeface="Times New Roman" panose="02020603050405020304" pitchFamily="18" charset="0"/>
              <a:ea typeface="Calibri" panose="020F0502020204030204" pitchFamily="34" charset="0"/>
            </a:endParaRPr>
          </a:p>
          <a:p>
            <a:endParaRPr lang="de-DE" sz="2400" dirty="0">
              <a:effectLst/>
              <a:latin typeface="Times New Roman" panose="02020603050405020304" pitchFamily="18" charset="0"/>
              <a:ea typeface="Calibri" panose="020F0502020204030204" pitchFamily="34" charset="0"/>
            </a:endParaRPr>
          </a:p>
          <a:p>
            <a:pPr marL="0" indent="0">
              <a:buNone/>
            </a:pPr>
            <a:r>
              <a:rPr lang="de-DE" sz="6000" dirty="0">
                <a:solidFill>
                  <a:srgbClr val="FF0000"/>
                </a:solidFill>
                <a:latin typeface="Times New Roman" panose="02020603050405020304" pitchFamily="18" charset="0"/>
                <a:ea typeface="Calibri" panose="020F0502020204030204" pitchFamily="34" charset="0"/>
              </a:rPr>
              <a:t>Danke!</a:t>
            </a:r>
            <a:endParaRPr lang="de-DE" sz="6000" dirty="0">
              <a:solidFill>
                <a:srgbClr val="FF0000"/>
              </a:solidFill>
              <a:effectLst/>
              <a:latin typeface="Times New Roman" panose="02020603050405020304" pitchFamily="18" charset="0"/>
              <a:ea typeface="Calibri" panose="020F0502020204030204" pitchFamily="34" charset="0"/>
            </a:endParaRPr>
          </a:p>
          <a:p>
            <a:endParaRPr lang="de-DE" dirty="0"/>
          </a:p>
        </p:txBody>
      </p:sp>
      <p:pic>
        <p:nvPicPr>
          <p:cNvPr id="5" name="Grafik 4">
            <a:extLst>
              <a:ext uri="{FF2B5EF4-FFF2-40B4-BE49-F238E27FC236}">
                <a16:creationId xmlns:a16="http://schemas.microsoft.com/office/drawing/2014/main" id="{ADC6F04A-458D-E48A-6EE0-A306013126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2958" y="365125"/>
            <a:ext cx="7470254" cy="6127750"/>
          </a:xfrm>
          <a:prstGeom prst="rect">
            <a:avLst/>
          </a:prstGeom>
          <a:noFill/>
          <a:ln>
            <a:noFill/>
          </a:ln>
        </p:spPr>
      </p:pic>
      <p:sp>
        <p:nvSpPr>
          <p:cNvPr id="6" name="Foliennummernplatzhalter 5">
            <a:extLst>
              <a:ext uri="{FF2B5EF4-FFF2-40B4-BE49-F238E27FC236}">
                <a16:creationId xmlns:a16="http://schemas.microsoft.com/office/drawing/2014/main" id="{1B43C80F-C310-8F4F-2896-7030FCABB494}"/>
              </a:ext>
            </a:extLst>
          </p:cNvPr>
          <p:cNvSpPr>
            <a:spLocks noGrp="1"/>
          </p:cNvSpPr>
          <p:nvPr>
            <p:ph type="sldNum" sz="quarter" idx="12"/>
          </p:nvPr>
        </p:nvSpPr>
        <p:spPr/>
        <p:txBody>
          <a:bodyPr/>
          <a:lstStyle/>
          <a:p>
            <a:fld id="{51175843-0DE7-4F9F-8153-1A266BFBC6BC}" type="slidenum">
              <a:rPr lang="de-DE" smtClean="0"/>
              <a:t>30</a:t>
            </a:fld>
            <a:endParaRPr lang="de-DE"/>
          </a:p>
        </p:txBody>
      </p:sp>
    </p:spTree>
    <p:extLst>
      <p:ext uri="{BB962C8B-B14F-4D97-AF65-F5344CB8AC3E}">
        <p14:creationId xmlns:p14="http://schemas.microsoft.com/office/powerpoint/2010/main" val="26135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7D912-D8D7-A482-575C-197EC7F9D158}"/>
              </a:ext>
            </a:extLst>
          </p:cNvPr>
          <p:cNvSpPr>
            <a:spLocks noGrp="1"/>
          </p:cNvSpPr>
          <p:nvPr>
            <p:ph type="title"/>
          </p:nvPr>
        </p:nvSpPr>
        <p:spPr/>
        <p:txBody>
          <a:bodyPr>
            <a:normAutofit/>
          </a:bodyPr>
          <a:lstStyle/>
          <a:p>
            <a:r>
              <a:rPr lang="de-DE" b="1" i="1" dirty="0">
                <a:effectLst/>
                <a:latin typeface="Times New Roman" panose="02020603050405020304" pitchFamily="18" charset="0"/>
                <a:ea typeface="Calibri" panose="020F0502020204030204" pitchFamily="34" charset="0"/>
              </a:rPr>
              <a:t>Leibniz-Sozietät als Forum historisch informierter Wissenschaftsreflexion</a:t>
            </a:r>
            <a:endParaRPr lang="de-DE" dirty="0"/>
          </a:p>
        </p:txBody>
      </p:sp>
      <p:sp>
        <p:nvSpPr>
          <p:cNvPr id="3" name="Inhaltsplatzhalter 2">
            <a:extLst>
              <a:ext uri="{FF2B5EF4-FFF2-40B4-BE49-F238E27FC236}">
                <a16:creationId xmlns:a16="http://schemas.microsoft.com/office/drawing/2014/main" id="{D16A855E-CD38-D1FF-9E79-225C0B1AA8CF}"/>
              </a:ext>
            </a:extLst>
          </p:cNvPr>
          <p:cNvSpPr>
            <a:spLocks noGrp="1"/>
          </p:cNvSpPr>
          <p:nvPr>
            <p:ph idx="1"/>
          </p:nvPr>
        </p:nvSpPr>
        <p:spPr/>
        <p:txBody>
          <a:bodyPr>
            <a:normAutofit/>
          </a:bodyPr>
          <a:lstStyle/>
          <a:p>
            <a:pPr algn="just">
              <a:lnSpc>
                <a:spcPts val="1900"/>
              </a:lnSpc>
              <a:spcBef>
                <a:spcPts val="600"/>
              </a:spcBef>
              <a:spcAft>
                <a:spcPts val="800"/>
              </a:spcAft>
            </a:pPr>
            <a:endParaRPr lang="de-DE" sz="32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ts val="1900"/>
              </a:lnSpc>
              <a:spcBef>
                <a:spcPts val="600"/>
              </a:spcBef>
              <a:spcAft>
                <a:spcPts val="800"/>
              </a:spcAft>
              <a:buNone/>
            </a:pPr>
            <a:r>
              <a:rPr lang="de-DE" sz="3200" b="1" kern="0" dirty="0">
                <a:effectLst/>
                <a:latin typeface="Times New Roman" panose="02020603050405020304" pitchFamily="18" charset="0"/>
                <a:ea typeface="Times New Roman" panose="02020603050405020304" pitchFamily="18" charset="0"/>
                <a:cs typeface="Times New Roman" panose="02020603050405020304" pitchFamily="18" charset="0"/>
              </a:rPr>
              <a:t>Historische Tiefenschärfe als Markenzeichen der Sozietät</a:t>
            </a:r>
            <a:endParaRPr lang="de-DE" sz="3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de-DE" sz="3200" kern="0" dirty="0">
                <a:effectLst/>
                <a:latin typeface="Times New Roman" panose="02020603050405020304" pitchFamily="18" charset="0"/>
                <a:ea typeface="Times New Roman" panose="02020603050405020304" pitchFamily="18" charset="0"/>
              </a:rPr>
              <a:t>Tradition der reflektierten Wissenschaftskultur </a:t>
            </a:r>
          </a:p>
          <a:p>
            <a:r>
              <a:rPr lang="de-DE" sz="3200" kern="0" dirty="0">
                <a:effectLst/>
                <a:latin typeface="Times New Roman" panose="02020603050405020304" pitchFamily="18" charset="0"/>
                <a:ea typeface="Times New Roman" panose="02020603050405020304" pitchFamily="18" charset="0"/>
              </a:rPr>
              <a:t>von Anfang an nicht auf die Naturwissenschaften oder die Lösung spezieller praktischer Probleme spezialisiert</a:t>
            </a:r>
          </a:p>
          <a:p>
            <a:r>
              <a:rPr lang="de-DE" sz="3200" kern="0" dirty="0">
                <a:effectLst/>
                <a:latin typeface="Times New Roman" panose="02020603050405020304" pitchFamily="18" charset="0"/>
                <a:ea typeface="Times New Roman" panose="02020603050405020304" pitchFamily="18" charset="0"/>
              </a:rPr>
              <a:t>historische Erfahrung, dass Wissenschaft immer wieder unter Druck geraten kann, ist Teil ihres kollektiven Gedächtnisses</a:t>
            </a:r>
            <a:endParaRPr lang="de-DE" sz="3200" dirty="0"/>
          </a:p>
        </p:txBody>
      </p:sp>
      <p:sp>
        <p:nvSpPr>
          <p:cNvPr id="5" name="Foliennummernplatzhalter 4">
            <a:extLst>
              <a:ext uri="{FF2B5EF4-FFF2-40B4-BE49-F238E27FC236}">
                <a16:creationId xmlns:a16="http://schemas.microsoft.com/office/drawing/2014/main" id="{2447BAC1-4ABC-2385-CCCF-D8D8D1D548B4}"/>
              </a:ext>
            </a:extLst>
          </p:cNvPr>
          <p:cNvSpPr>
            <a:spLocks noGrp="1"/>
          </p:cNvSpPr>
          <p:nvPr>
            <p:ph type="sldNum" sz="quarter" idx="12"/>
          </p:nvPr>
        </p:nvSpPr>
        <p:spPr/>
        <p:txBody>
          <a:bodyPr/>
          <a:lstStyle/>
          <a:p>
            <a:fld id="{51175843-0DE7-4F9F-8153-1A266BFBC6BC}" type="slidenum">
              <a:rPr lang="de-DE" smtClean="0"/>
              <a:t>31</a:t>
            </a:fld>
            <a:endParaRPr lang="de-DE"/>
          </a:p>
        </p:txBody>
      </p:sp>
    </p:spTree>
    <p:extLst>
      <p:ext uri="{BB962C8B-B14F-4D97-AF65-F5344CB8AC3E}">
        <p14:creationId xmlns:p14="http://schemas.microsoft.com/office/powerpoint/2010/main" val="8793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5F34D-1157-864F-85FE-2F75C149D785}"/>
              </a:ext>
            </a:extLst>
          </p:cNvPr>
          <p:cNvSpPr>
            <a:spLocks noGrp="1"/>
          </p:cNvSpPr>
          <p:nvPr>
            <p:ph type="title"/>
          </p:nvPr>
        </p:nvSpPr>
        <p:spPr/>
        <p:txBody>
          <a:bodyPr/>
          <a:lstStyle/>
          <a:p>
            <a:r>
              <a:rPr lang="de-DE" sz="4400" b="1" kern="0" dirty="0">
                <a:effectLst/>
                <a:latin typeface="Times New Roman" panose="02020603050405020304" pitchFamily="18" charset="0"/>
                <a:ea typeface="Times New Roman" panose="02020603050405020304" pitchFamily="18" charset="0"/>
              </a:rPr>
              <a:t>Wissenschaft unter Druck – eine Herausforderung, die die Sozietät kennt</a:t>
            </a:r>
            <a:endParaRPr lang="de-DE" dirty="0"/>
          </a:p>
        </p:txBody>
      </p:sp>
      <p:sp>
        <p:nvSpPr>
          <p:cNvPr id="3" name="Inhaltsplatzhalter 2">
            <a:extLst>
              <a:ext uri="{FF2B5EF4-FFF2-40B4-BE49-F238E27FC236}">
                <a16:creationId xmlns:a16="http://schemas.microsoft.com/office/drawing/2014/main" id="{27B8F649-37F4-FF59-ADE2-E9B104C9B909}"/>
              </a:ext>
            </a:extLst>
          </p:cNvPr>
          <p:cNvSpPr>
            <a:spLocks noGrp="1"/>
          </p:cNvSpPr>
          <p:nvPr>
            <p:ph idx="1"/>
          </p:nvPr>
        </p:nvSpPr>
        <p:spPr/>
        <p:txBody>
          <a:bodyPr>
            <a:normAutofit/>
          </a:bodyPr>
          <a:lstStyle/>
          <a:p>
            <a:pPr algn="just">
              <a:lnSpc>
                <a:spcPts val="1900"/>
              </a:lnSpc>
              <a:spcBef>
                <a:spcPts val="600"/>
              </a:spcBef>
              <a:spcAft>
                <a:spcPts val="800"/>
              </a:spcAft>
            </a:pPr>
            <a:endParaRPr lang="de-DE"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ts val="1900"/>
              </a:lnSpc>
              <a:spcBef>
                <a:spcPts val="600"/>
              </a:spcBef>
              <a:spcAft>
                <a:spcPts val="800"/>
              </a:spcAft>
            </a:pPr>
            <a:r>
              <a:rPr lang="de-DE" sz="2400" kern="0" dirty="0">
                <a:effectLst/>
                <a:latin typeface="Times New Roman" panose="02020603050405020304" pitchFamily="18" charset="0"/>
                <a:ea typeface="Times New Roman" panose="02020603050405020304" pitchFamily="18" charset="0"/>
                <a:cs typeface="Times New Roman" panose="02020603050405020304" pitchFamily="18" charset="0"/>
              </a:rPr>
              <a:t>wissenschaftliche Rationalität war nie selbstverständlich </a:t>
            </a:r>
            <a:endParaRPr lang="de-DE"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de-DE" sz="2400" kern="0" dirty="0">
                <a:effectLst/>
                <a:latin typeface="Times New Roman" panose="02020603050405020304" pitchFamily="18" charset="0"/>
                <a:ea typeface="Times New Roman" panose="02020603050405020304" pitchFamily="18" charset="0"/>
                <a:cs typeface="Times New Roman" panose="02020603050405020304" pitchFamily="18" charset="0"/>
              </a:rPr>
              <a:t>diese historischen Erfahrungen fruchtbar machen, indem die gegenwärtigen Konflikte nicht isoliert, sondern als Teil einer langen Linie gesellschaftlicher Auseinandersetzungen verstanden werden</a:t>
            </a:r>
          </a:p>
          <a:p>
            <a:r>
              <a:rPr lang="de-DE" sz="2400" kern="0" dirty="0">
                <a:effectLst/>
                <a:latin typeface="Times New Roman" panose="02020603050405020304" pitchFamily="18" charset="0"/>
                <a:ea typeface="Times New Roman" panose="02020603050405020304" pitchFamily="18" charset="0"/>
                <a:cs typeface="Times New Roman" panose="02020603050405020304" pitchFamily="18" charset="0"/>
              </a:rPr>
              <a:t>Die Sozietät besitzt damit eine besondere Autorität, solche Entwicklungen zu deuten.</a:t>
            </a:r>
            <a:endParaRPr lang="de-DE" sz="2400" dirty="0">
              <a:latin typeface="Times New Roman" panose="02020603050405020304" pitchFamily="18" charset="0"/>
              <a:cs typeface="Times New Roman" panose="02020603050405020304" pitchFamily="18" charset="0"/>
            </a:endParaRPr>
          </a:p>
        </p:txBody>
      </p:sp>
      <p:sp>
        <p:nvSpPr>
          <p:cNvPr id="5" name="Foliennummernplatzhalter 4">
            <a:extLst>
              <a:ext uri="{FF2B5EF4-FFF2-40B4-BE49-F238E27FC236}">
                <a16:creationId xmlns:a16="http://schemas.microsoft.com/office/drawing/2014/main" id="{469AA2DF-9A0A-B1B4-0876-D8085DCA4863}"/>
              </a:ext>
            </a:extLst>
          </p:cNvPr>
          <p:cNvSpPr>
            <a:spLocks noGrp="1"/>
          </p:cNvSpPr>
          <p:nvPr>
            <p:ph type="sldNum" sz="quarter" idx="12"/>
          </p:nvPr>
        </p:nvSpPr>
        <p:spPr/>
        <p:txBody>
          <a:bodyPr/>
          <a:lstStyle/>
          <a:p>
            <a:fld id="{51175843-0DE7-4F9F-8153-1A266BFBC6BC}" type="slidenum">
              <a:rPr lang="de-DE" smtClean="0"/>
              <a:t>32</a:t>
            </a:fld>
            <a:endParaRPr lang="de-DE"/>
          </a:p>
        </p:txBody>
      </p:sp>
    </p:spTree>
    <p:extLst>
      <p:ext uri="{BB962C8B-B14F-4D97-AF65-F5344CB8AC3E}">
        <p14:creationId xmlns:p14="http://schemas.microsoft.com/office/powerpoint/2010/main" val="186185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D722C-9BF7-06E0-9DA6-0DDBFAD90E9F}"/>
              </a:ext>
            </a:extLst>
          </p:cNvPr>
          <p:cNvSpPr>
            <a:spLocks noGrp="1"/>
          </p:cNvSpPr>
          <p:nvPr>
            <p:ph type="title"/>
          </p:nvPr>
        </p:nvSpPr>
        <p:spPr/>
        <p:txBody>
          <a:bodyPr>
            <a:normAutofit/>
          </a:bodyPr>
          <a:lstStyle/>
          <a:p>
            <a:r>
              <a:rPr lang="de-DE" b="1" kern="0" dirty="0">
                <a:effectLst/>
                <a:latin typeface="Times New Roman" panose="02020603050405020304" pitchFamily="18" charset="0"/>
                <a:ea typeface="Times New Roman" panose="02020603050405020304" pitchFamily="18" charset="0"/>
                <a:cs typeface="Times New Roman" panose="02020603050405020304" pitchFamily="18" charset="0"/>
              </a:rPr>
              <a:t>Integrative Wissenschaftsreflexion – ein natürlicher Bestandteil der Sozietätskultur</a:t>
            </a:r>
            <a:endParaRPr lang="de-DE" dirty="0"/>
          </a:p>
        </p:txBody>
      </p:sp>
      <p:sp>
        <p:nvSpPr>
          <p:cNvPr id="3" name="Inhaltsplatzhalter 2">
            <a:extLst>
              <a:ext uri="{FF2B5EF4-FFF2-40B4-BE49-F238E27FC236}">
                <a16:creationId xmlns:a16="http://schemas.microsoft.com/office/drawing/2014/main" id="{03E5374E-7750-A23F-6C1B-26890CE67426}"/>
              </a:ext>
            </a:extLst>
          </p:cNvPr>
          <p:cNvSpPr>
            <a:spLocks noGrp="1"/>
          </p:cNvSpPr>
          <p:nvPr>
            <p:ph idx="1"/>
          </p:nvPr>
        </p:nvSpPr>
        <p:spPr/>
        <p:txBody>
          <a:bodyPr>
            <a:normAutofit/>
          </a:bodyPr>
          <a:lstStyle/>
          <a:p>
            <a:pPr algn="just">
              <a:lnSpc>
                <a:spcPct val="100000"/>
              </a:lnSpc>
              <a:spcBef>
                <a:spcPts val="600"/>
              </a:spcBef>
              <a:spcAft>
                <a:spcPts val="800"/>
              </a:spcAft>
            </a:pPr>
            <a:r>
              <a:rPr lang="de-DE" kern="0" dirty="0">
                <a:effectLst/>
                <a:latin typeface="Times New Roman" panose="02020603050405020304" pitchFamily="18" charset="0"/>
                <a:ea typeface="Times New Roman" panose="02020603050405020304" pitchFamily="18" charset="0"/>
                <a:cs typeface="Times New Roman" panose="02020603050405020304" pitchFamily="18" charset="0"/>
              </a:rPr>
              <a:t>prädestiniert, eine integrative Perspektive umzusetzen, die nicht nur interdisziplinär kombiniert, sondern die disziplinären Grundlagen selbst in Bewegung bringt.</a:t>
            </a:r>
            <a:endParaRPr lang="de-DE"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de-DE" kern="0" dirty="0">
                <a:effectLst/>
                <a:latin typeface="Times New Roman" panose="02020603050405020304" pitchFamily="18" charset="0"/>
                <a:ea typeface="Times New Roman" panose="02020603050405020304" pitchFamily="18" charset="0"/>
              </a:rPr>
              <a:t>die verschiedenen Perspektiven der Mitglieder – von den </a:t>
            </a:r>
            <a:r>
              <a:rPr lang="de-DE" kern="0" dirty="0" err="1">
                <a:effectLst/>
                <a:latin typeface="Times New Roman" panose="02020603050405020304" pitchFamily="18" charset="0"/>
                <a:ea typeface="Times New Roman" panose="02020603050405020304" pitchFamily="18" charset="0"/>
              </a:rPr>
              <a:t>Geo</a:t>
            </a:r>
            <a:r>
              <a:rPr lang="de-DE" kern="0" dirty="0">
                <a:effectLst/>
                <a:latin typeface="Times New Roman" panose="02020603050405020304" pitchFamily="18" charset="0"/>
                <a:ea typeface="Times New Roman" panose="02020603050405020304" pitchFamily="18" charset="0"/>
              </a:rPr>
              <a:t>‑ und Umweltwissenschaften über die Philosophie bis zur Wissenschaftsgeschichte – zusammenführen und damit eine „konzeptionelle Interaktion“ ermöglichen</a:t>
            </a:r>
            <a:endParaRPr lang="de-DE" dirty="0"/>
          </a:p>
        </p:txBody>
      </p:sp>
      <p:sp>
        <p:nvSpPr>
          <p:cNvPr id="5" name="Foliennummernplatzhalter 4">
            <a:extLst>
              <a:ext uri="{FF2B5EF4-FFF2-40B4-BE49-F238E27FC236}">
                <a16:creationId xmlns:a16="http://schemas.microsoft.com/office/drawing/2014/main" id="{CAF8A918-D72F-6A38-E53C-13EBE9105323}"/>
              </a:ext>
            </a:extLst>
          </p:cNvPr>
          <p:cNvSpPr>
            <a:spLocks noGrp="1"/>
          </p:cNvSpPr>
          <p:nvPr>
            <p:ph type="sldNum" sz="quarter" idx="12"/>
          </p:nvPr>
        </p:nvSpPr>
        <p:spPr/>
        <p:txBody>
          <a:bodyPr/>
          <a:lstStyle/>
          <a:p>
            <a:fld id="{51175843-0DE7-4F9F-8153-1A266BFBC6BC}" type="slidenum">
              <a:rPr lang="de-DE" smtClean="0"/>
              <a:t>33</a:t>
            </a:fld>
            <a:endParaRPr lang="de-DE"/>
          </a:p>
        </p:txBody>
      </p:sp>
    </p:spTree>
    <p:extLst>
      <p:ext uri="{BB962C8B-B14F-4D97-AF65-F5344CB8AC3E}">
        <p14:creationId xmlns:p14="http://schemas.microsoft.com/office/powerpoint/2010/main" val="108845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01483-E339-7E45-43C8-ABF06AFBCF41}"/>
              </a:ext>
            </a:extLst>
          </p:cNvPr>
          <p:cNvSpPr>
            <a:spLocks noGrp="1"/>
          </p:cNvSpPr>
          <p:nvPr>
            <p:ph type="title"/>
          </p:nvPr>
        </p:nvSpPr>
        <p:spPr/>
        <p:txBody>
          <a:bodyPr>
            <a:normAutofit/>
          </a:bodyPr>
          <a:lstStyle/>
          <a:p>
            <a:r>
              <a:rPr lang="de-DE" sz="3600" b="1" kern="0" dirty="0">
                <a:effectLst/>
                <a:latin typeface="Times New Roman" panose="02020603050405020304" pitchFamily="18" charset="0"/>
                <a:ea typeface="Times New Roman" panose="02020603050405020304" pitchFamily="18" charset="0"/>
              </a:rPr>
              <a:t>Normative Orientierung – ein Beitrag zur demokratischen Kultur</a:t>
            </a:r>
            <a:endParaRPr lang="de-DE" sz="3600" dirty="0"/>
          </a:p>
        </p:txBody>
      </p:sp>
      <p:sp>
        <p:nvSpPr>
          <p:cNvPr id="3" name="Inhaltsplatzhalter 2">
            <a:extLst>
              <a:ext uri="{FF2B5EF4-FFF2-40B4-BE49-F238E27FC236}">
                <a16:creationId xmlns:a16="http://schemas.microsoft.com/office/drawing/2014/main" id="{D7D6B2A7-59C6-2EFB-E047-27BABDC77A45}"/>
              </a:ext>
            </a:extLst>
          </p:cNvPr>
          <p:cNvSpPr>
            <a:spLocks noGrp="1"/>
          </p:cNvSpPr>
          <p:nvPr>
            <p:ph idx="1"/>
          </p:nvPr>
        </p:nvSpPr>
        <p:spPr/>
        <p:txBody>
          <a:bodyPr>
            <a:normAutofit/>
          </a:bodyPr>
          <a:lstStyle/>
          <a:p>
            <a:r>
              <a:rPr lang="de-DE" kern="0" dirty="0">
                <a:effectLst/>
                <a:latin typeface="Times New Roman" panose="02020603050405020304" pitchFamily="18" charset="0"/>
                <a:ea typeface="Times New Roman" panose="02020603050405020304" pitchFamily="18" charset="0"/>
              </a:rPr>
              <a:t>wissenschaftliche Rationalität und gesellschaftliche Verantwortung gehören zusammen</a:t>
            </a:r>
          </a:p>
          <a:p>
            <a:r>
              <a:rPr lang="de-DE" kern="0" dirty="0">
                <a:effectLst/>
                <a:latin typeface="Times New Roman" panose="02020603050405020304" pitchFamily="18" charset="0"/>
                <a:ea typeface="Times New Roman" panose="02020603050405020304" pitchFamily="18" charset="0"/>
              </a:rPr>
              <a:t>die Sozietät als Institution stärken, die nicht nur Wissen produziert, sondern auch die Bedingungen seiner gesellschaftlichen Wirksamkeit reflektiert</a:t>
            </a:r>
            <a:endParaRPr lang="de-DE" kern="0" dirty="0">
              <a:latin typeface="Times New Roman" panose="02020603050405020304" pitchFamily="18" charset="0"/>
              <a:ea typeface="Times New Roman" panose="02020603050405020304" pitchFamily="18" charset="0"/>
            </a:endParaRPr>
          </a:p>
          <a:p>
            <a:r>
              <a:rPr lang="de-DE" kern="0" dirty="0">
                <a:effectLst/>
                <a:latin typeface="Times New Roman" panose="02020603050405020304" pitchFamily="18" charset="0"/>
                <a:ea typeface="Times New Roman" panose="02020603050405020304" pitchFamily="18" charset="0"/>
              </a:rPr>
              <a:t>Beitrag zur Verteidigung demokratischer Wissensordnungen, indem sie die Angriffe auf wissenschaftliche Autorität historisch einordnet und epistemisch klärt</a:t>
            </a:r>
            <a:endParaRPr lang="de-DE" dirty="0"/>
          </a:p>
        </p:txBody>
      </p:sp>
      <p:sp>
        <p:nvSpPr>
          <p:cNvPr id="5" name="Foliennummernplatzhalter 4">
            <a:extLst>
              <a:ext uri="{FF2B5EF4-FFF2-40B4-BE49-F238E27FC236}">
                <a16:creationId xmlns:a16="http://schemas.microsoft.com/office/drawing/2014/main" id="{AF38C9CA-A960-EE31-3514-26FE783A1898}"/>
              </a:ext>
            </a:extLst>
          </p:cNvPr>
          <p:cNvSpPr>
            <a:spLocks noGrp="1"/>
          </p:cNvSpPr>
          <p:nvPr>
            <p:ph type="sldNum" sz="quarter" idx="12"/>
          </p:nvPr>
        </p:nvSpPr>
        <p:spPr/>
        <p:txBody>
          <a:bodyPr/>
          <a:lstStyle/>
          <a:p>
            <a:fld id="{51175843-0DE7-4F9F-8153-1A266BFBC6BC}" type="slidenum">
              <a:rPr lang="de-DE" smtClean="0"/>
              <a:t>34</a:t>
            </a:fld>
            <a:endParaRPr lang="de-DE"/>
          </a:p>
        </p:txBody>
      </p:sp>
    </p:spTree>
    <p:extLst>
      <p:ext uri="{BB962C8B-B14F-4D97-AF65-F5344CB8AC3E}">
        <p14:creationId xmlns:p14="http://schemas.microsoft.com/office/powerpoint/2010/main" val="62993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9254A-9A12-633E-16F2-9D4CBB9B4E1D}"/>
              </a:ext>
            </a:extLst>
          </p:cNvPr>
          <p:cNvSpPr>
            <a:spLocks noGrp="1"/>
          </p:cNvSpPr>
          <p:nvPr>
            <p:ph type="title"/>
          </p:nvPr>
        </p:nvSpPr>
        <p:spPr/>
        <p:txBody>
          <a:bodyPr>
            <a:normAutofit/>
          </a:bodyPr>
          <a:lstStyle/>
          <a:p>
            <a:r>
              <a:rPr lang="de-DE" b="1" kern="0" dirty="0">
                <a:effectLst/>
                <a:latin typeface="Times New Roman" panose="02020603050405020304" pitchFamily="18" charset="0"/>
                <a:ea typeface="Times New Roman" panose="02020603050405020304" pitchFamily="18" charset="0"/>
              </a:rPr>
              <a:t>Ergebnis: Ein Forum als Weiterführung der Leibniz‑Tradition</a:t>
            </a:r>
            <a:endParaRPr lang="de-DE" dirty="0"/>
          </a:p>
        </p:txBody>
      </p:sp>
      <p:sp>
        <p:nvSpPr>
          <p:cNvPr id="3" name="Inhaltsplatzhalter 2">
            <a:extLst>
              <a:ext uri="{FF2B5EF4-FFF2-40B4-BE49-F238E27FC236}">
                <a16:creationId xmlns:a16="http://schemas.microsoft.com/office/drawing/2014/main" id="{0041F618-CA7C-E305-2DF0-16C1AAC6F777}"/>
              </a:ext>
            </a:extLst>
          </p:cNvPr>
          <p:cNvSpPr>
            <a:spLocks noGrp="1"/>
          </p:cNvSpPr>
          <p:nvPr>
            <p:ph idx="1"/>
          </p:nvPr>
        </p:nvSpPr>
        <p:spPr/>
        <p:txBody>
          <a:bodyPr>
            <a:noAutofit/>
          </a:bodyPr>
          <a:lstStyle/>
          <a:p>
            <a:r>
              <a:rPr lang="de-DE" sz="2400" kern="0" dirty="0">
                <a:effectLst/>
                <a:latin typeface="Times New Roman" panose="02020603050405020304" pitchFamily="18" charset="0"/>
                <a:ea typeface="Times New Roman" panose="02020603050405020304" pitchFamily="18" charset="0"/>
              </a:rPr>
              <a:t>die Verbindung von wissenschaftlicher Exzellenz, historischer Tiefenschärfe und gesellschaftlicher Verantwortung</a:t>
            </a:r>
          </a:p>
          <a:p>
            <a:r>
              <a:rPr lang="de-DE" sz="2400" kern="0" dirty="0">
                <a:effectLst/>
                <a:latin typeface="Times New Roman" panose="02020603050405020304" pitchFamily="18" charset="0"/>
                <a:ea typeface="Times New Roman" panose="02020603050405020304" pitchFamily="18" charset="0"/>
              </a:rPr>
              <a:t>Beschäftigung mit künstlicher Intelligenz als technologischer Innovation, die wissenschaftliche Rationalität nicht bedrohen muss, sondern erweitern kann</a:t>
            </a:r>
          </a:p>
          <a:p>
            <a:r>
              <a:rPr lang="de-DE" sz="2400" kern="0" dirty="0">
                <a:effectLst/>
                <a:latin typeface="Times New Roman" panose="02020603050405020304" pitchFamily="18" charset="0"/>
                <a:ea typeface="Times New Roman" panose="02020603050405020304" pitchFamily="18" charset="0"/>
              </a:rPr>
              <a:t>KI erweitert die epistemischen Werkzeuge der Forschung und schafft neue Räume für Erkenntnis, die ohne algorithmische Unterstützung kaum zugänglich wären</a:t>
            </a:r>
          </a:p>
          <a:p>
            <a:r>
              <a:rPr lang="de-DE" sz="2400" kern="0" dirty="0">
                <a:effectLst/>
                <a:latin typeface="Times New Roman" panose="02020603050405020304" pitchFamily="18" charset="0"/>
                <a:ea typeface="Times New Roman" panose="02020603050405020304" pitchFamily="18" charset="0"/>
              </a:rPr>
              <a:t>KI kann helfen, historische Quellen, wissenschaftliche Daten und theoretische Modelle miteinander ins Gespräch zu bringen und damit jene konzeptionelle Interaktion zu ermöglichen, die die Sozietät seit jeher pflegt</a:t>
            </a:r>
            <a:endParaRPr lang="de-DE" sz="2400" kern="0" dirty="0">
              <a:latin typeface="Times New Roman" panose="02020603050405020304" pitchFamily="18" charset="0"/>
              <a:ea typeface="Times New Roman" panose="02020603050405020304" pitchFamily="18" charset="0"/>
            </a:endParaRPr>
          </a:p>
          <a:p>
            <a:r>
              <a:rPr lang="de-DE" sz="2400" dirty="0">
                <a:effectLst/>
                <a:latin typeface="Times New Roman" panose="02020603050405020304" pitchFamily="18" charset="0"/>
                <a:ea typeface="Calibri" panose="020F0502020204030204" pitchFamily="34" charset="0"/>
              </a:rPr>
              <a:t>Chancen für eine demokratische Wissenskultur</a:t>
            </a:r>
            <a:endParaRPr lang="de-DE" sz="2400" dirty="0"/>
          </a:p>
        </p:txBody>
      </p:sp>
      <p:sp>
        <p:nvSpPr>
          <p:cNvPr id="5" name="Foliennummernplatzhalter 4">
            <a:extLst>
              <a:ext uri="{FF2B5EF4-FFF2-40B4-BE49-F238E27FC236}">
                <a16:creationId xmlns:a16="http://schemas.microsoft.com/office/drawing/2014/main" id="{56FEC712-1147-BB24-42A3-CE3626A7B648}"/>
              </a:ext>
            </a:extLst>
          </p:cNvPr>
          <p:cNvSpPr>
            <a:spLocks noGrp="1"/>
          </p:cNvSpPr>
          <p:nvPr>
            <p:ph type="sldNum" sz="quarter" idx="12"/>
          </p:nvPr>
        </p:nvSpPr>
        <p:spPr/>
        <p:txBody>
          <a:bodyPr/>
          <a:lstStyle/>
          <a:p>
            <a:fld id="{51175843-0DE7-4F9F-8153-1A266BFBC6BC}" type="slidenum">
              <a:rPr lang="de-DE" smtClean="0"/>
              <a:t>35</a:t>
            </a:fld>
            <a:endParaRPr lang="de-DE"/>
          </a:p>
        </p:txBody>
      </p:sp>
    </p:spTree>
    <p:extLst>
      <p:ext uri="{BB962C8B-B14F-4D97-AF65-F5344CB8AC3E}">
        <p14:creationId xmlns:p14="http://schemas.microsoft.com/office/powerpoint/2010/main" val="113160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BB41-5AA7-E1E3-ECDE-D240E9738041}"/>
              </a:ext>
            </a:extLst>
          </p:cNvPr>
          <p:cNvSpPr>
            <a:spLocks noGrp="1"/>
          </p:cNvSpPr>
          <p:nvPr>
            <p:ph type="title"/>
          </p:nvPr>
        </p:nvSpPr>
        <p:spPr/>
        <p:txBody>
          <a:bodyPr/>
          <a:lstStyle/>
          <a:p>
            <a:r>
              <a:rPr lang="de-DE" dirty="0"/>
              <a:t>Problematische Seite</a:t>
            </a:r>
            <a:br>
              <a:rPr lang="de-DE" dirty="0"/>
            </a:br>
            <a:endParaRPr lang="de-DE" dirty="0"/>
          </a:p>
        </p:txBody>
      </p:sp>
      <p:sp>
        <p:nvSpPr>
          <p:cNvPr id="3" name="Inhaltsplatzhalter 2">
            <a:extLst>
              <a:ext uri="{FF2B5EF4-FFF2-40B4-BE49-F238E27FC236}">
                <a16:creationId xmlns:a16="http://schemas.microsoft.com/office/drawing/2014/main" id="{354AC748-0D73-98B0-DEC9-E25A2E2C7493}"/>
              </a:ext>
            </a:extLst>
          </p:cNvPr>
          <p:cNvSpPr>
            <a:spLocks noGrp="1"/>
          </p:cNvSpPr>
          <p:nvPr>
            <p:ph idx="1"/>
          </p:nvPr>
        </p:nvSpPr>
        <p:spPr>
          <a:xfrm>
            <a:off x="838200" y="1116106"/>
            <a:ext cx="10515600" cy="4488563"/>
          </a:xfrm>
        </p:spPr>
        <p:txBody>
          <a:bodyPr>
            <a:noAutofit/>
          </a:bodyPr>
          <a:lstStyle/>
          <a:p>
            <a:r>
              <a:rPr lang="de-DE" sz="2000" dirty="0">
                <a:effectLst/>
                <a:latin typeface="Times New Roman" panose="02020603050405020304" pitchFamily="18" charset="0"/>
                <a:ea typeface="Calibri" panose="020F0502020204030204" pitchFamily="34" charset="0"/>
              </a:rPr>
              <a:t>Spannungen demokratischer Wissensgesellschaften, zunehmende Angriffe auf wissenschaftliche Autorität</a:t>
            </a:r>
          </a:p>
          <a:p>
            <a:r>
              <a:rPr lang="de-DE" sz="2000" i="1" dirty="0" err="1">
                <a:effectLst/>
                <a:latin typeface="Times New Roman" panose="02020603050405020304" pitchFamily="18" charset="0"/>
                <a:ea typeface="Calibri" panose="020F0502020204030204" pitchFamily="34" charset="0"/>
              </a:rPr>
              <a:t>Epistemisierung</a:t>
            </a:r>
            <a:r>
              <a:rPr lang="de-DE" sz="2000" i="1" dirty="0">
                <a:effectLst/>
                <a:latin typeface="Times New Roman" panose="02020603050405020304" pitchFamily="18" charset="0"/>
                <a:ea typeface="Calibri" panose="020F0502020204030204" pitchFamily="34" charset="0"/>
              </a:rPr>
              <a:t> des Politischen</a:t>
            </a:r>
            <a:r>
              <a:rPr lang="de-DE" sz="2000" i="1" dirty="0">
                <a:latin typeface="Times New Roman" panose="02020603050405020304" pitchFamily="18" charset="0"/>
                <a:ea typeface="Calibri" panose="020F0502020204030204" pitchFamily="34" charset="0"/>
              </a:rPr>
              <a:t>: </a:t>
            </a:r>
            <a:r>
              <a:rPr lang="de-DE" sz="2000" dirty="0">
                <a:effectLst/>
                <a:latin typeface="Times New Roman" panose="02020603050405020304" pitchFamily="18" charset="0"/>
                <a:ea typeface="Calibri" panose="020F0502020204030204" pitchFamily="34" charset="0"/>
              </a:rPr>
              <a:t>ein Prozess, in dem politische Konflikte, die eigentlich auf Interessen, Werten oder Normen beruhen, zunehmend als wissenschaftliche oder technische Fragen dargestellt werden</a:t>
            </a:r>
            <a:endParaRPr lang="de-DE" sz="2000" dirty="0">
              <a:latin typeface="Times New Roman" panose="02020603050405020304" pitchFamily="18" charset="0"/>
              <a:ea typeface="Calibri" panose="020F0502020204030204" pitchFamily="34" charset="0"/>
            </a:endParaRPr>
          </a:p>
          <a:p>
            <a:r>
              <a:rPr lang="de-DE" sz="2000" dirty="0">
                <a:effectLst/>
                <a:latin typeface="Times New Roman" panose="02020603050405020304" pitchFamily="18" charset="0"/>
                <a:ea typeface="Calibri" panose="020F0502020204030204" pitchFamily="34" charset="0"/>
              </a:rPr>
              <a:t>nicht nur technische Innovation, sondern auch  tiefgreifender Eingriff in die Struktur gesellschaftlicher Wertschöpfung</a:t>
            </a:r>
          </a:p>
          <a:p>
            <a:r>
              <a:rPr lang="de-DE" sz="2000" dirty="0">
                <a:effectLst/>
                <a:latin typeface="Times New Roman" panose="02020603050405020304" pitchFamily="18" charset="0"/>
                <a:ea typeface="Calibri" panose="020F0502020204030204" pitchFamily="34" charset="0"/>
              </a:rPr>
              <a:t>verändert die Produktivkräfte nicht nur durch Effizienzsteigerung, sondern auch durch neue Formen der Abhängigkeit, Entwertung und Verschiebung von Kompetenzen</a:t>
            </a:r>
            <a:endParaRPr lang="de-DE" sz="2000" dirty="0">
              <a:latin typeface="Times New Roman" panose="02020603050405020304" pitchFamily="18" charset="0"/>
              <a:ea typeface="Calibri" panose="020F0502020204030204" pitchFamily="34" charset="0"/>
            </a:endParaRPr>
          </a:p>
          <a:p>
            <a:r>
              <a:rPr lang="de-DE" sz="2000" dirty="0">
                <a:effectLst/>
                <a:latin typeface="Times New Roman" panose="02020603050405020304" pitchFamily="18" charset="0"/>
                <a:ea typeface="Calibri" panose="020F0502020204030204" pitchFamily="34" charset="0"/>
              </a:rPr>
              <a:t>KI steigert die Produktivkräfte, aber sie verändert sie zugleich in einer Weise, die neue Risiken, Abhängigkeiten und Ungleichheiten erzeugt</a:t>
            </a:r>
          </a:p>
          <a:p>
            <a:pPr marL="0" indent="0" algn="ctr">
              <a:buNone/>
            </a:pPr>
            <a:r>
              <a:rPr lang="de-DE" sz="2400" dirty="0">
                <a:solidFill>
                  <a:srgbClr val="FF0000"/>
                </a:solidFill>
                <a:effectLst/>
                <a:latin typeface="Times New Roman" panose="02020603050405020304" pitchFamily="18" charset="0"/>
                <a:ea typeface="Calibri" panose="020F0502020204030204" pitchFamily="34" charset="0"/>
              </a:rPr>
              <a:t>Eine historisch informierte Wissenschaftsreflexion kann diese Ambivalenzen sichtbar machen und dazu beitragen, die gesellschaftlichen Voraussetzungen zu klären, unter denen KI zu einer Stärkung – und nicht zu einer Schwächung – der Produktivkräfte führt</a:t>
            </a:r>
            <a:endParaRPr lang="de-DE" sz="2400" dirty="0">
              <a:solidFill>
                <a:srgbClr val="FF0000"/>
              </a:solidFill>
            </a:endParaRPr>
          </a:p>
        </p:txBody>
      </p:sp>
      <p:sp>
        <p:nvSpPr>
          <p:cNvPr id="5" name="Foliennummernplatzhalter 4">
            <a:extLst>
              <a:ext uri="{FF2B5EF4-FFF2-40B4-BE49-F238E27FC236}">
                <a16:creationId xmlns:a16="http://schemas.microsoft.com/office/drawing/2014/main" id="{24766A5F-2427-3BDC-5359-EF8E24CF7ED1}"/>
              </a:ext>
            </a:extLst>
          </p:cNvPr>
          <p:cNvSpPr>
            <a:spLocks noGrp="1"/>
          </p:cNvSpPr>
          <p:nvPr>
            <p:ph type="sldNum" sz="quarter" idx="12"/>
          </p:nvPr>
        </p:nvSpPr>
        <p:spPr/>
        <p:txBody>
          <a:bodyPr/>
          <a:lstStyle/>
          <a:p>
            <a:fld id="{51175843-0DE7-4F9F-8153-1A266BFBC6BC}" type="slidenum">
              <a:rPr lang="de-DE" smtClean="0"/>
              <a:t>36</a:t>
            </a:fld>
            <a:endParaRPr lang="de-DE"/>
          </a:p>
        </p:txBody>
      </p:sp>
    </p:spTree>
    <p:extLst>
      <p:ext uri="{BB962C8B-B14F-4D97-AF65-F5344CB8AC3E}">
        <p14:creationId xmlns:p14="http://schemas.microsoft.com/office/powerpoint/2010/main" val="28279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bstrakte Wissenschaftsreflexion">
            <a:extLst>
              <a:ext uri="{FF2B5EF4-FFF2-40B4-BE49-F238E27FC236}">
                <a16:creationId xmlns:a16="http://schemas.microsoft.com/office/drawing/2014/main" id="{68780C1D-33AF-4E72-5F07-6F9105D74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
            <a:ext cx="10515599" cy="7010399"/>
          </a:xfrm>
          <a:prstGeom prst="rect">
            <a:avLst/>
          </a:prstGeom>
          <a:noFill/>
          <a:extLst>
            <a:ext uri="{909E8E84-426E-40DD-AFC4-6F175D3DCCD1}">
              <a14:hiddenFill xmlns:a14="http://schemas.microsoft.com/office/drawing/2010/main">
                <a:solidFill>
                  <a:srgbClr val="FFFFFF"/>
                </a:solidFill>
              </a14:hiddenFill>
            </a:ext>
          </a:extLst>
        </p:spPr>
      </p:pic>
      <p:sp>
        <p:nvSpPr>
          <p:cNvPr id="2" name="Foliennummernplatzhalter 1">
            <a:extLst>
              <a:ext uri="{FF2B5EF4-FFF2-40B4-BE49-F238E27FC236}">
                <a16:creationId xmlns:a16="http://schemas.microsoft.com/office/drawing/2014/main" id="{6B27EEBC-A3A6-F5CD-BD65-7AF1163625F6}"/>
              </a:ext>
            </a:extLst>
          </p:cNvPr>
          <p:cNvSpPr>
            <a:spLocks noGrp="1"/>
          </p:cNvSpPr>
          <p:nvPr>
            <p:ph type="sldNum" sz="quarter" idx="12"/>
          </p:nvPr>
        </p:nvSpPr>
        <p:spPr/>
        <p:txBody>
          <a:bodyPr/>
          <a:lstStyle/>
          <a:p>
            <a:fld id="{51175843-0DE7-4F9F-8153-1A266BFBC6BC}" type="slidenum">
              <a:rPr lang="de-DE" smtClean="0"/>
              <a:t>37</a:t>
            </a:fld>
            <a:endParaRPr lang="de-DE"/>
          </a:p>
        </p:txBody>
      </p:sp>
    </p:spTree>
    <p:extLst>
      <p:ext uri="{BB962C8B-B14F-4D97-AF65-F5344CB8AC3E}">
        <p14:creationId xmlns:p14="http://schemas.microsoft.com/office/powerpoint/2010/main" val="240703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B677BD-49C9-F94F-B244-DBF84D3795CF}"/>
              </a:ext>
            </a:extLst>
          </p:cNvPr>
          <p:cNvSpPr txBox="1"/>
          <p:nvPr/>
        </p:nvSpPr>
        <p:spPr>
          <a:xfrm>
            <a:off x="206829" y="304800"/>
            <a:ext cx="11985171" cy="6829562"/>
          </a:xfrm>
          <a:prstGeom prst="rect">
            <a:avLst/>
          </a:prstGeom>
          <a:noFill/>
        </p:spPr>
        <p:txBody>
          <a:bodyPr wrap="square" rtlCol="0">
            <a:spAutoFit/>
          </a:bodyPr>
          <a:lstStyle/>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11.09.2025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Reinhold Zilch </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(MLS) Gottlieb von Jagow und die Kriegsschuldfrage zwischen Zeitgeschichte und Propaganda 1918 bis 1935</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09.10.2025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Ulrich Wulf</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Hundert Jahre Quantenmechanik: Von Heisenberg zum Hochleistungschip</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13.11.2025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Peer Pasternack</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(Direktor des </a:t>
            </a:r>
            <a:r>
              <a:rPr lang="de-DE" sz="1800" kern="100" dirty="0" err="1">
                <a:effectLst/>
                <a:latin typeface="Times New Roman" panose="02020603050405020304" pitchFamily="18" charset="0"/>
                <a:ea typeface="Calibri" panose="020F0502020204030204" pitchFamily="34" charset="0"/>
                <a:cs typeface="Times New Roman" panose="02020603050405020304" pitchFamily="18" charset="0"/>
              </a:rPr>
              <a:t>HoF</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Uni Halle-Wittenberg) Wissenschaftsalltag und Politik in der DDR: die Auskünfte der Belletristik</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11.12.2025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Michael Kaschke</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Digitalisierung in Medizintechnik und Gesundheitsversorgung</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29.01.2026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Veranstaltung zum 100. Geburtstag von Hermann Klenner </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(MLS)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12.02.2026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Raiko Krauß</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Der ambivalente Umgang mit historisch gewachsenen anthropologischen Sammlungen in Zeiten der post-kolonialen Debatte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12.03.2026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Hans Neumann</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Zwischen Dirigismus und Recht. Zu den juristischen Aspekten staatlichen Verwaltungshandelns in Mesopotamien im ausgehenden 3. und frühen 2. </a:t>
            </a:r>
            <a:r>
              <a:rPr lang="de-DE" sz="1800" kern="100" dirty="0" err="1">
                <a:effectLst/>
                <a:latin typeface="Times New Roman" panose="02020603050405020304" pitchFamily="18" charset="0"/>
                <a:ea typeface="Calibri" panose="020F0502020204030204" pitchFamily="34" charset="0"/>
                <a:cs typeface="Times New Roman" panose="02020603050405020304" pitchFamily="18" charset="0"/>
              </a:rPr>
              <a:t>Jt</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v. Chr.</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09.04.2026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Franziska Tanneberger</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(Universität Greifswald) Verbreitung und Zustand der Moore in Deutschland, Europa und weltweit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07.05.2026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Hans-Peter Krüger</a:t>
            </a: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(Universität Potsdam) Intellektuelle Aufgaben in der fragmentierten Öffentlichkeit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6695" indent="-226695"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11.06.2026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Claudia Müller</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Universität Siegen) Digitale Transformation in alternden Gesellschaften – Praxisorientierung und Partizipation als Gestaltungsprinzipien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Rechteck: abgerundete Ecken 3">
            <a:extLst>
              <a:ext uri="{FF2B5EF4-FFF2-40B4-BE49-F238E27FC236}">
                <a16:creationId xmlns:a16="http://schemas.microsoft.com/office/drawing/2014/main" id="{676C5E16-4EE0-6083-0F22-5066F70DB17E}"/>
              </a:ext>
            </a:extLst>
          </p:cNvPr>
          <p:cNvSpPr/>
          <p:nvPr/>
        </p:nvSpPr>
        <p:spPr>
          <a:xfrm>
            <a:off x="206829" y="2710543"/>
            <a:ext cx="7957457" cy="500743"/>
          </a:xfrm>
          <a:prstGeom prst="roundRect">
            <a:avLst/>
          </a:prstGeom>
          <a:solidFill>
            <a:schemeClr val="accent1">
              <a:alpha val="2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EC68E5E-1C22-41B7-7F11-2C9BAFE943FE}"/>
              </a:ext>
            </a:extLst>
          </p:cNvPr>
          <p:cNvSpPr/>
          <p:nvPr/>
        </p:nvSpPr>
        <p:spPr>
          <a:xfrm>
            <a:off x="206829" y="304800"/>
            <a:ext cx="12083783" cy="596153"/>
          </a:xfrm>
          <a:prstGeom prst="roundRect">
            <a:avLst/>
          </a:prstGeom>
          <a:solidFill>
            <a:srgbClr val="FFFF00">
              <a:alpha val="2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B9462D9E-6860-9578-FC64-F5601F93525E}"/>
              </a:ext>
            </a:extLst>
          </p:cNvPr>
          <p:cNvSpPr/>
          <p:nvPr/>
        </p:nvSpPr>
        <p:spPr>
          <a:xfrm>
            <a:off x="206829" y="1048871"/>
            <a:ext cx="9945700" cy="500743"/>
          </a:xfrm>
          <a:prstGeom prst="roundRect">
            <a:avLst/>
          </a:prstGeom>
          <a:solidFill>
            <a:schemeClr val="accent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BA52EA13-382A-A9DD-7B53-6D0C30E3F18D}"/>
              </a:ext>
            </a:extLst>
          </p:cNvPr>
          <p:cNvSpPr/>
          <p:nvPr/>
        </p:nvSpPr>
        <p:spPr>
          <a:xfrm>
            <a:off x="206829" y="2178424"/>
            <a:ext cx="9649865" cy="532119"/>
          </a:xfrm>
          <a:prstGeom prst="roundRect">
            <a:avLst/>
          </a:prstGeom>
          <a:solidFill>
            <a:srgbClr val="FFFF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A778320E-2286-3A09-8A72-81A6CC0294B9}"/>
              </a:ext>
            </a:extLst>
          </p:cNvPr>
          <p:cNvSpPr/>
          <p:nvPr/>
        </p:nvSpPr>
        <p:spPr>
          <a:xfrm>
            <a:off x="206829" y="4760259"/>
            <a:ext cx="11985171" cy="596153"/>
          </a:xfrm>
          <a:prstGeom prst="roundRect">
            <a:avLst/>
          </a:prstGeom>
          <a:solidFill>
            <a:srgbClr val="FFFF00">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54E4836C-59AC-28C4-49B2-2E5CF3EAE065}"/>
              </a:ext>
            </a:extLst>
          </p:cNvPr>
          <p:cNvSpPr/>
          <p:nvPr/>
        </p:nvSpPr>
        <p:spPr>
          <a:xfrm>
            <a:off x="206829" y="4047565"/>
            <a:ext cx="11985171" cy="596153"/>
          </a:xfrm>
          <a:prstGeom prst="roundRect">
            <a:avLst/>
          </a:prstGeom>
          <a:solidFill>
            <a:schemeClr val="accent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F4B85C78-01B8-A446-D749-AFD442832DE9}"/>
              </a:ext>
            </a:extLst>
          </p:cNvPr>
          <p:cNvSpPr/>
          <p:nvPr/>
        </p:nvSpPr>
        <p:spPr>
          <a:xfrm>
            <a:off x="206829" y="3211286"/>
            <a:ext cx="12083783" cy="719738"/>
          </a:xfrm>
          <a:prstGeom prst="roundRect">
            <a:avLst/>
          </a:prstGeom>
          <a:solidFill>
            <a:srgbClr val="FFFF00">
              <a:alpha val="2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907972EA-373A-AE7F-0416-A6D6E360BFF2}"/>
              </a:ext>
            </a:extLst>
          </p:cNvPr>
          <p:cNvSpPr/>
          <p:nvPr/>
        </p:nvSpPr>
        <p:spPr>
          <a:xfrm>
            <a:off x="206829" y="5356412"/>
            <a:ext cx="11397983" cy="694764"/>
          </a:xfrm>
          <a:prstGeom prst="roundRect">
            <a:avLst/>
          </a:prstGeom>
          <a:solidFill>
            <a:schemeClr val="accent1">
              <a:alpha val="3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78FE14AE-187B-C496-3601-4EF4848D3C92}"/>
              </a:ext>
            </a:extLst>
          </p:cNvPr>
          <p:cNvSpPr/>
          <p:nvPr/>
        </p:nvSpPr>
        <p:spPr>
          <a:xfrm>
            <a:off x="206829" y="1549614"/>
            <a:ext cx="11778342" cy="628810"/>
          </a:xfrm>
          <a:prstGeom prst="roundRect">
            <a:avLst/>
          </a:prstGeom>
          <a:solidFill>
            <a:schemeClr val="accent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BC84E26A-2422-88E3-5002-69DE5A6597B0}"/>
              </a:ext>
            </a:extLst>
          </p:cNvPr>
          <p:cNvSpPr/>
          <p:nvPr/>
        </p:nvSpPr>
        <p:spPr>
          <a:xfrm>
            <a:off x="206829" y="6051176"/>
            <a:ext cx="11985171" cy="596153"/>
          </a:xfrm>
          <a:prstGeom prst="roundRect">
            <a:avLst/>
          </a:prstGeom>
          <a:solidFill>
            <a:srgbClr val="FFFF00">
              <a:alpha val="2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Foliennummernplatzhalter 13">
            <a:extLst>
              <a:ext uri="{FF2B5EF4-FFF2-40B4-BE49-F238E27FC236}">
                <a16:creationId xmlns:a16="http://schemas.microsoft.com/office/drawing/2014/main" id="{BF3D1482-95AA-7486-A00A-3EAE25B8C03D}"/>
              </a:ext>
            </a:extLst>
          </p:cNvPr>
          <p:cNvSpPr>
            <a:spLocks noGrp="1"/>
          </p:cNvSpPr>
          <p:nvPr>
            <p:ph type="sldNum" sz="quarter" idx="12"/>
          </p:nvPr>
        </p:nvSpPr>
        <p:spPr/>
        <p:txBody>
          <a:bodyPr/>
          <a:lstStyle/>
          <a:p>
            <a:fld id="{51175843-0DE7-4F9F-8153-1A266BFBC6BC}" type="slidenum">
              <a:rPr lang="de-DE" smtClean="0"/>
              <a:t>4</a:t>
            </a:fld>
            <a:endParaRPr lang="de-DE"/>
          </a:p>
        </p:txBody>
      </p:sp>
    </p:spTree>
    <p:extLst>
      <p:ext uri="{BB962C8B-B14F-4D97-AF65-F5344CB8AC3E}">
        <p14:creationId xmlns:p14="http://schemas.microsoft.com/office/powerpoint/2010/main" val="165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663B384-60AC-1632-28BE-AFDD37015218}"/>
              </a:ext>
            </a:extLst>
          </p:cNvPr>
          <p:cNvSpPr txBox="1"/>
          <p:nvPr/>
        </p:nvSpPr>
        <p:spPr>
          <a:xfrm>
            <a:off x="107576" y="174812"/>
            <a:ext cx="11967883" cy="6843797"/>
          </a:xfrm>
          <a:prstGeom prst="rect">
            <a:avLst/>
          </a:prstGeom>
          <a:noFill/>
        </p:spPr>
        <p:txBody>
          <a:bodyPr wrap="square" rtlCol="0">
            <a:spAutoFit/>
          </a:bodyPr>
          <a:lstStyle/>
          <a:p>
            <a:pPr lvl="0" algn="just">
              <a:lnSpc>
                <a:spcPct val="107000"/>
              </a:lnSpc>
              <a:spcAft>
                <a:spcPts val="800"/>
              </a:spcAft>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11</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.09.2025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Norbert Mertzsch</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Entwicklungstendenzen bei nichtmetallisch-anorganischen Baustoffen	</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09.10.2025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Dietmar Linke</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Iwan N. </a:t>
            </a:r>
            <a:r>
              <a:rPr lang="de-DE" sz="1800" kern="100" dirty="0" err="1">
                <a:effectLst/>
                <a:latin typeface="Times New Roman" panose="02020603050405020304" pitchFamily="18" charset="0"/>
                <a:ea typeface="Calibri" panose="020F0502020204030204" pitchFamily="34" charset="0"/>
                <a:cs typeface="Times New Roman" panose="02020603050405020304" pitchFamily="18" charset="0"/>
              </a:rPr>
              <a:t>Stranski</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(1897-1979), der bulgarisch-deutsche „Großmeister des Kristallwachstums“</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13.11.2025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Frank Adloff</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Zukunft als Katastrophe? Wirkliches und Mögliches in der Klimakrise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11.12.2025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Gisela Boeck</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Die Dissertation […] ist jedenfalls eine der besten, die unserer Sektion vorgelegen haben, sie bekundet die Befähigung der Verfasserin zu selbstständiger Forschung in zweifelloser Weise.“ – Über die ersten Chemikerinnen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12.02.2026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Ehrung der Mitglieder Karl-Heinz Bernhardt und Dietrich Spänkuch zum 90. Geburtstag</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3390" algn="just">
              <a:lnSpc>
                <a:spcPct val="107000"/>
              </a:lnSpc>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Vortrag: Klaus Dethloff (MLS)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Ursachen und Unsicherheiten des Klimawandels – Die letzten 90 Jahre</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12.02.2026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Ehrung der Mitglieder Karl-Heinz Bernhardt und Dietrich Spänkuch zum 90. Geburtstag</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12.03.2026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Bernhard Weßling</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(MLS, </a:t>
            </a:r>
            <a:r>
              <a:rPr lang="de-DE" sz="1800" i="1" kern="100" dirty="0" err="1">
                <a:effectLst/>
                <a:latin typeface="Times New Roman" panose="02020603050405020304" pitchFamily="18" charset="0"/>
                <a:ea typeface="Calibri" panose="020F0502020204030204" pitchFamily="34" charset="0"/>
                <a:cs typeface="Times New Roman" panose="02020603050405020304" pitchFamily="18" charset="0"/>
              </a:rPr>
              <a:t>Jersbek</a:t>
            </a:r>
            <a:r>
              <a:rPr lang="de-DE" sz="18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Entropie als Kriterium für Nachhaltigkeit</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09.04.2026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Ernst-Peter Jeremias</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Mobilitätspolitik im Koalitionsvergleich 2021–2029: Ziele auf der Überholspur oder nur Standstreifen?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07.05.2026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Reinhard </a:t>
            </a:r>
            <a:r>
              <a:rPr lang="de-DE" sz="1800" b="1" kern="100" dirty="0" err="1">
                <a:effectLst/>
                <a:latin typeface="Times New Roman" panose="02020603050405020304" pitchFamily="18" charset="0"/>
                <a:ea typeface="Calibri" panose="020F0502020204030204" pitchFamily="34" charset="0"/>
                <a:cs typeface="Times New Roman" panose="02020603050405020304" pitchFamily="18" charset="0"/>
              </a:rPr>
              <a:t>Witzlau</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(Gransee) Die Feuertaufe für den Zeigertelegrafen von Werner von Siemens und Johann Georg Halske im Jahr 1849</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800"/>
              </a:spcAft>
            </a:pP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11.06.2026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Olaf Scupin</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(MLS),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Diana Düring</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 Lisa Schotte</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(alle Ernst-Abbe-Hochschule Jena), </a:t>
            </a:r>
            <a:r>
              <a:rPr lang="de-DE" sz="1800" b="1" kern="100" dirty="0">
                <a:effectLst/>
                <a:latin typeface="Times New Roman" panose="02020603050405020304" pitchFamily="18" charset="0"/>
                <a:ea typeface="Calibri" panose="020F0502020204030204" pitchFamily="34" charset="0"/>
                <a:cs typeface="Times New Roman" panose="02020603050405020304" pitchFamily="18" charset="0"/>
              </a:rPr>
              <a:t>Karen Reichl</a:t>
            </a:r>
            <a:r>
              <a:rPr lang="de-DE" sz="1800" kern="100" dirty="0">
                <a:effectLst/>
                <a:latin typeface="Times New Roman" panose="02020603050405020304" pitchFamily="18" charset="0"/>
                <a:ea typeface="Calibri" panose="020F0502020204030204" pitchFamily="34" charset="0"/>
                <a:cs typeface="Times New Roman" panose="02020603050405020304" pitchFamily="18" charset="0"/>
              </a:rPr>
              <a:t> (SRH Wald-Klinikum Gera) Erziehungsanstalten der Rheinischen Missionsgesellschaft während der deutschen Kolonialzeit im heutigen Namibia</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id="{221D0632-6579-F01E-A96C-653A71CB102B}"/>
              </a:ext>
            </a:extLst>
          </p:cNvPr>
          <p:cNvSpPr>
            <a:spLocks noGrp="1"/>
          </p:cNvSpPr>
          <p:nvPr>
            <p:ph type="sldNum" sz="quarter" idx="12"/>
          </p:nvPr>
        </p:nvSpPr>
        <p:spPr/>
        <p:txBody>
          <a:bodyPr/>
          <a:lstStyle/>
          <a:p>
            <a:fld id="{51175843-0DE7-4F9F-8153-1A266BFBC6BC}" type="slidenum">
              <a:rPr lang="de-DE" smtClean="0"/>
              <a:t>5</a:t>
            </a:fld>
            <a:endParaRPr lang="de-DE"/>
          </a:p>
        </p:txBody>
      </p:sp>
    </p:spTree>
    <p:extLst>
      <p:ext uri="{BB962C8B-B14F-4D97-AF65-F5344CB8AC3E}">
        <p14:creationId xmlns:p14="http://schemas.microsoft.com/office/powerpoint/2010/main" val="1759780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2CE9E78-5DA1-4567-E262-06F030377F60}"/>
              </a:ext>
            </a:extLst>
          </p:cNvPr>
          <p:cNvSpPr txBox="1"/>
          <p:nvPr/>
        </p:nvSpPr>
        <p:spPr>
          <a:xfrm>
            <a:off x="161365" y="724937"/>
            <a:ext cx="11887200" cy="5631413"/>
          </a:xfrm>
          <a:prstGeom prst="rect">
            <a:avLst/>
          </a:prstGeom>
          <a:noFill/>
        </p:spPr>
        <p:txBody>
          <a:bodyPr wrap="square" rtlCol="0">
            <a:spAutoFit/>
          </a:bodyPr>
          <a:lstStyle/>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11.09.2025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Andreas Arndt</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(MLS) Barbarei und Kultur. Hegel über die Abgründigkeit der Moderne</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09.10.2025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Christoph Hamann</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(MLS) „Barrikadenbräute“.</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Zur visuellen und literarischen Darstellung von kämpfenden Frauen 1848/49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13.11.2025 </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Bertold Unfried</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Institut für Wirtschafts- und Sozialgeschichte, Universität Wien):</a:t>
            </a:r>
            <a:r>
              <a:rPr lang="de-AT"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b="1" kern="100" dirty="0">
                <a:solidFill>
                  <a:srgbClr val="141827"/>
                </a:solidFill>
                <a:effectLst/>
                <a:latin typeface="Calibri" panose="020F0502020204030204" pitchFamily="34" charset="0"/>
                <a:ea typeface="Calibri" panose="020F0502020204030204" pitchFamily="34" charset="0"/>
                <a:cs typeface="Times New Roman" panose="02020603050405020304" pitchFamily="18" charset="0"/>
              </a:rPr>
              <a:t>Kuba und die DDR im „Sozialistischen Weltsystem“. „Internationale Solidarität“ als Entwicklungspolitik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11.12.2025 </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Andreas Novy</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(WU Wien):</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Klimafreundliche Transformationspfade und ihre Feinde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12.02.2026 Prof. Dr. </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Bernhard </a:t>
            </a:r>
            <a:r>
              <a:rPr lang="de-DE" sz="20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Weisser</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Ermöglichungsstrukturen im 21. Jahrhundert. Die Nationale Forschungsdateninfrastruktur und die Numismatik</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12.03.2026 Dieter Segert </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(MLS)</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Peter Rubens Sozialismusbegriff und seine historische Einordnung</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09.04.2026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Jochen Fleischhacker </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(MLS)</a:t>
            </a:r>
            <a:r>
              <a:rPr lang="de-DE" sz="20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Demographischer Wandel und Geburtenrückgang in Deutschland. Übergang zu Praktiken der Kinderwunschbehandlung durch die medizinisch assistierte Reproduktionstechnologien (MAR) am Beispiel der PID und PND. Befinden wir uns auf dem Weg der selektiven Reproduktion?</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07.05.2026 Prof. Dr. phil.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Eckart Henning</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(ehem. Leiter des Archivs der Max-Planck-Gesellschaft) Umbenennungen im öffentlichen Raum? Aktuelle Denkanstöße aus der Sicht eines Archivars und Historikers</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11.06.2026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Klassensitzung SGW als Ehrenkolloquium für Dorothee Röseberg und Ulrich Busch</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85BC6591-E59A-F359-61E3-446E16EBA8DB}"/>
              </a:ext>
            </a:extLst>
          </p:cNvPr>
          <p:cNvSpPr>
            <a:spLocks noGrp="1"/>
          </p:cNvSpPr>
          <p:nvPr>
            <p:ph type="sldNum" sz="quarter" idx="12"/>
          </p:nvPr>
        </p:nvSpPr>
        <p:spPr/>
        <p:txBody>
          <a:bodyPr/>
          <a:lstStyle/>
          <a:p>
            <a:fld id="{51175843-0DE7-4F9F-8153-1A266BFBC6BC}" type="slidenum">
              <a:rPr lang="de-DE" smtClean="0"/>
              <a:t>6</a:t>
            </a:fld>
            <a:endParaRPr lang="de-DE"/>
          </a:p>
        </p:txBody>
      </p:sp>
    </p:spTree>
    <p:extLst>
      <p:ext uri="{BB962C8B-B14F-4D97-AF65-F5344CB8AC3E}">
        <p14:creationId xmlns:p14="http://schemas.microsoft.com/office/powerpoint/2010/main" val="380432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663B384-60AC-1632-28BE-AFDD37015218}"/>
              </a:ext>
            </a:extLst>
          </p:cNvPr>
          <p:cNvSpPr txBox="1"/>
          <p:nvPr/>
        </p:nvSpPr>
        <p:spPr>
          <a:xfrm>
            <a:off x="107576" y="174812"/>
            <a:ext cx="11967883" cy="6843797"/>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11</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.09.2025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Norbert Mertzsch</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(MLS) Entwicklungstendenzen bei nichtmetallisch-anorganischen Baustoffen	</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09.10.2025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Dietmar Linke</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(MLS) Iwan N. </a:t>
            </a:r>
            <a:r>
              <a:rPr kumimoji="0" lang="de-DE" sz="1800" b="0"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Stranski</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(1897-1979), der bulgarisch-deutsche „Großmeister des Kristallwachstums“</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13.11.2025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Frank Adloff</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(MLS) Zukunft als Katastrophe? Wirkliches und Mögliches in der Klimakrise</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11.12.2025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Gisela Boeck</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(MLS)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Die Dissertation […] ist jedenfalls eine der besten, die unserer Sektion vorgelegen haben, sie bekundet die Befähigung der Verfasserin zu selbstständiger Forschung in zweifelloser Weise.“ – Über die ersten Chemikerinnen</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12.02.2026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Ehrung der Mitglieder Karl-Heinz Bernhardt und Dietrich Spänkuch zum 90. Geburtstag</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339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Vortrag: Klaus Dethloff (MLS)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Ursachen und Unsicherheiten des Klimawandels – Die letzten 90 Jahre</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12.02.2026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Ehrung der Mitglieder Karl-Heinz Bernhardt und Dietrich Spänkuch zum 90. Geburtstag</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12.03.2026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Bernhard Weßling</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18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(MLS, </a:t>
            </a:r>
            <a:r>
              <a:rPr kumimoji="0" lang="de-DE" sz="1800" b="0" i="1"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Jersbek</a:t>
            </a:r>
            <a:r>
              <a:rPr kumimoji="0" lang="de-DE" sz="1800" b="0" i="1"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Entropie als Kriterium für Nachhaltigkeit</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09.04.2026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Ernst-Peter Jeremias</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(MLS) Mobilitätspolitik im Koalitionsvergleich 2021–2029: Ziele auf der Überholspur oder nur Standstreifen?</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07.05.2026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Reinhard </a:t>
            </a:r>
            <a:r>
              <a:rPr kumimoji="0" lang="de-DE" sz="1800" b="1" i="0" u="none" strike="noStrike" kern="1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Witzlau</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(Gransee) Die Feuertaufe für den Zeigertelegrafen von Werner von Siemens und Johann Georg Halske im Jahr 1849</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11.06.2026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Olaf Scupin</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(MLS),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Diana Düring</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Lisa Schotte</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(alle Ernst-Abbe-Hochschule Jena), </a:t>
            </a:r>
            <a:r>
              <a:rPr kumimoji="0" lang="de-DE" sz="1800" b="1"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Karen Reichl</a:t>
            </a:r>
            <a:r>
              <a:rPr kumimoji="0" lang="de-DE"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(SRH Wald-Klinikum Gera) Erziehungsanstalten der Rheinischen Missionsgesellschaft während der deutschen Kolonialzeit im heutigen Namibia</a:t>
            </a:r>
            <a:endParaRPr kumimoji="0" lang="de-DE"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eck: abgerundete Ecken 3">
            <a:extLst>
              <a:ext uri="{FF2B5EF4-FFF2-40B4-BE49-F238E27FC236}">
                <a16:creationId xmlns:a16="http://schemas.microsoft.com/office/drawing/2014/main" id="{9F145FFF-8B08-CA76-66A1-7E958241D143}"/>
              </a:ext>
            </a:extLst>
          </p:cNvPr>
          <p:cNvSpPr/>
          <p:nvPr/>
        </p:nvSpPr>
        <p:spPr>
          <a:xfrm>
            <a:off x="116541" y="111686"/>
            <a:ext cx="11698941" cy="549275"/>
          </a:xfrm>
          <a:prstGeom prst="roundRect">
            <a:avLst/>
          </a:prstGeom>
          <a:solidFill>
            <a:schemeClr val="accent1">
              <a:alpha val="1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316FEACC-33D1-03CF-CFAC-A2955781A4DA}"/>
              </a:ext>
            </a:extLst>
          </p:cNvPr>
          <p:cNvSpPr/>
          <p:nvPr/>
        </p:nvSpPr>
        <p:spPr>
          <a:xfrm>
            <a:off x="116541" y="1223682"/>
            <a:ext cx="11811000" cy="365125"/>
          </a:xfrm>
          <a:prstGeom prst="round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C694E744-EDB9-B02C-46FA-DF6FB9998109}"/>
              </a:ext>
            </a:extLst>
          </p:cNvPr>
          <p:cNvSpPr/>
          <p:nvPr/>
        </p:nvSpPr>
        <p:spPr>
          <a:xfrm>
            <a:off x="0" y="4047565"/>
            <a:ext cx="12084424" cy="549275"/>
          </a:xfrm>
          <a:prstGeom prst="roundRect">
            <a:avLst/>
          </a:prstGeom>
          <a:solidFill>
            <a:schemeClr val="accent1">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oliennummernplatzhalter 6">
            <a:extLst>
              <a:ext uri="{FF2B5EF4-FFF2-40B4-BE49-F238E27FC236}">
                <a16:creationId xmlns:a16="http://schemas.microsoft.com/office/drawing/2014/main" id="{955BEF62-03DF-D24D-66AB-03BDF69ABA2A}"/>
              </a:ext>
            </a:extLst>
          </p:cNvPr>
          <p:cNvSpPr>
            <a:spLocks noGrp="1"/>
          </p:cNvSpPr>
          <p:nvPr>
            <p:ph type="sldNum" sz="quarter" idx="12"/>
          </p:nvPr>
        </p:nvSpPr>
        <p:spPr/>
        <p:txBody>
          <a:bodyPr/>
          <a:lstStyle/>
          <a:p>
            <a:fld id="{51175843-0DE7-4F9F-8153-1A266BFBC6BC}" type="slidenum">
              <a:rPr lang="de-DE" smtClean="0"/>
              <a:t>7</a:t>
            </a:fld>
            <a:endParaRPr lang="de-DE"/>
          </a:p>
        </p:txBody>
      </p:sp>
    </p:spTree>
    <p:extLst>
      <p:ext uri="{BB962C8B-B14F-4D97-AF65-F5344CB8AC3E}">
        <p14:creationId xmlns:p14="http://schemas.microsoft.com/office/powerpoint/2010/main" val="363411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2CE9E78-5DA1-4567-E262-06F030377F60}"/>
              </a:ext>
            </a:extLst>
          </p:cNvPr>
          <p:cNvSpPr txBox="1"/>
          <p:nvPr/>
        </p:nvSpPr>
        <p:spPr>
          <a:xfrm>
            <a:off x="161365" y="724937"/>
            <a:ext cx="11887200" cy="5631413"/>
          </a:xfrm>
          <a:prstGeom prst="rect">
            <a:avLst/>
          </a:prstGeom>
          <a:noFill/>
        </p:spPr>
        <p:txBody>
          <a:bodyPr wrap="square" rtlCol="0">
            <a:spAutoFit/>
          </a:bodyPr>
          <a:lstStyle/>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11.09.2025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Andreas Arndt</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(MLS) Barbarei und Kultur. Hegel über die Abgründigkeit der Moderne</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09.10.2025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Christoph Hamann</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(MLS) „Barrikadenbräute“.</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Zur visuellen und literarischen Darstellung von kämpfenden Frauen 1848/49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13.11.2025 </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Bertold Unfried</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AT"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Institut für Wirtschafts- und Sozialgeschichte, Universität Wien):</a:t>
            </a:r>
            <a:r>
              <a:rPr lang="de-AT"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b="1" kern="100" dirty="0">
                <a:solidFill>
                  <a:srgbClr val="141827"/>
                </a:solidFill>
                <a:effectLst/>
                <a:latin typeface="Calibri" panose="020F0502020204030204" pitchFamily="34" charset="0"/>
                <a:ea typeface="Calibri" panose="020F0502020204030204" pitchFamily="34" charset="0"/>
                <a:cs typeface="Times New Roman" panose="02020603050405020304" pitchFamily="18" charset="0"/>
              </a:rPr>
              <a:t>Kuba und die DDR im „Sozialistischen Weltsystem“. „Internationale Solidarität“ als Entwicklungspolitik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11.12.2025 </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Andreas Novy</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(WU Wien):</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Klimafreundliche Transformationspfade und ihre Feinde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12.02.2026 Prof. Dr. </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Bernhard </a:t>
            </a:r>
            <a:r>
              <a:rPr lang="de-DE" sz="2000" b="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Weisser</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Ermöglichungsstrukturen im 21. Jahrhundert. Die Nationale Forschungsdateninfrastruktur und die Numismatik</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12.03.2026 Dieter Segert </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(MLS)</a:t>
            </a:r>
            <a:r>
              <a:rPr lang="de-DE" sz="20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Peter Rubens Sozialismusbegriff und seine historische Einordnung</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09.04.2026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Jochen Fleischhacker </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(MLS)</a:t>
            </a:r>
            <a:r>
              <a:rPr lang="de-DE" sz="2000" b="1"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Demographischer Wandel und Geburtenrückgang in Deutschland. Übergang zu Praktiken der Kinderwunschbehandlung durch die medizinisch assistierte Reproduktionstechnologien (MAR) am Beispiel der PID und PND. Befinden wir uns auf dem Weg der selektiven Reproduktion?</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07.05.2026 Prof. Dr. phil.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Eckart Henning</a:t>
            </a: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 (ehem. Leiter des Archivs der Max-Planck-Gesellschaft) Umbenennungen im öffentlichen Raum? Aktuelle Denkanstöße aus der Sicht eines Archivars und Historikers</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600"/>
              </a:spcAft>
              <a:tabLst>
                <a:tab pos="457200" algn="l"/>
              </a:tabLst>
            </a:pPr>
            <a:r>
              <a:rPr lang="de-DE" sz="2000" kern="100" dirty="0">
                <a:effectLst/>
                <a:latin typeface="Times New Roman" panose="02020603050405020304" pitchFamily="18" charset="0"/>
                <a:ea typeface="Calibri" panose="020F0502020204030204" pitchFamily="34" charset="0"/>
                <a:cs typeface="Times New Roman" panose="02020603050405020304" pitchFamily="18" charset="0"/>
              </a:rPr>
              <a:t>11.06.2026 </a:t>
            </a:r>
            <a:r>
              <a:rPr lang="de-DE" sz="2000" b="1" kern="100" dirty="0">
                <a:effectLst/>
                <a:latin typeface="Times New Roman" panose="02020603050405020304" pitchFamily="18" charset="0"/>
                <a:ea typeface="Calibri" panose="020F0502020204030204" pitchFamily="34" charset="0"/>
                <a:cs typeface="Times New Roman" panose="02020603050405020304" pitchFamily="18" charset="0"/>
              </a:rPr>
              <a:t>Klassensitzung SGW als Ehrenkolloquium für Dorothee Röseberg und Ulrich Busch</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44676303-2B1E-0806-0D3E-B8613E371F69}"/>
              </a:ext>
            </a:extLst>
          </p:cNvPr>
          <p:cNvSpPr>
            <a:spLocks noGrp="1"/>
          </p:cNvSpPr>
          <p:nvPr>
            <p:ph type="sldNum" sz="quarter" idx="12"/>
          </p:nvPr>
        </p:nvSpPr>
        <p:spPr/>
        <p:txBody>
          <a:bodyPr/>
          <a:lstStyle/>
          <a:p>
            <a:fld id="{51175843-0DE7-4F9F-8153-1A266BFBC6BC}" type="slidenum">
              <a:rPr lang="de-DE" smtClean="0"/>
              <a:t>8</a:t>
            </a:fld>
            <a:endParaRPr lang="de-DE"/>
          </a:p>
        </p:txBody>
      </p:sp>
    </p:spTree>
    <p:extLst>
      <p:ext uri="{BB962C8B-B14F-4D97-AF65-F5344CB8AC3E}">
        <p14:creationId xmlns:p14="http://schemas.microsoft.com/office/powerpoint/2010/main" val="260676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194840B-0480-E2D1-5B45-5DBADCA96997}"/>
              </a:ext>
            </a:extLst>
          </p:cNvPr>
          <p:cNvSpPr>
            <a:spLocks noGrp="1"/>
          </p:cNvSpPr>
          <p:nvPr>
            <p:ph type="title"/>
          </p:nvPr>
        </p:nvSpPr>
        <p:spPr/>
        <p:txBody>
          <a:bodyPr>
            <a:normAutofit/>
          </a:bodyPr>
          <a:lstStyle/>
          <a:p>
            <a:r>
              <a:rPr lang="de-DE" dirty="0">
                <a:effectLst/>
                <a:latin typeface="Times New Roman" panose="02020603050405020304" pitchFamily="18" charset="0"/>
                <a:ea typeface="Calibri" panose="020F0502020204030204" pitchFamily="34" charset="0"/>
              </a:rPr>
              <a:t>Schwerpunkte </a:t>
            </a:r>
            <a:endParaRPr lang="de-DE" dirty="0"/>
          </a:p>
        </p:txBody>
      </p:sp>
      <p:sp>
        <p:nvSpPr>
          <p:cNvPr id="4" name="Inhaltsplatzhalter 3">
            <a:extLst>
              <a:ext uri="{FF2B5EF4-FFF2-40B4-BE49-F238E27FC236}">
                <a16:creationId xmlns:a16="http://schemas.microsoft.com/office/drawing/2014/main" id="{FEC05FB5-B4EB-D069-63A9-7D29501DA061}"/>
              </a:ext>
            </a:extLst>
          </p:cNvPr>
          <p:cNvSpPr>
            <a:spLocks noGrp="1"/>
          </p:cNvSpPr>
          <p:nvPr>
            <p:ph idx="1"/>
          </p:nvPr>
        </p:nvSpPr>
        <p:spPr/>
        <p:txBody>
          <a:bodyPr>
            <a:normAutofit/>
          </a:bodyPr>
          <a:lstStyle/>
          <a:p>
            <a:r>
              <a:rPr lang="de-DE" b="1" dirty="0">
                <a:effectLst/>
                <a:latin typeface="Times New Roman" panose="02020603050405020304" pitchFamily="18" charset="0"/>
                <a:ea typeface="Calibri" panose="020F0502020204030204" pitchFamily="34" charset="0"/>
              </a:rPr>
              <a:t>Erstens</a:t>
            </a:r>
            <a:r>
              <a:rPr lang="de-DE" dirty="0">
                <a:effectLst/>
                <a:latin typeface="Times New Roman" panose="02020603050405020304" pitchFamily="18" charset="0"/>
                <a:ea typeface="Calibri" panose="020F0502020204030204" pitchFamily="34" charset="0"/>
              </a:rPr>
              <a:t> eine kontinuierliche Reflexion über die historische Bedingtheit wissenschaftlicher Erkenntnis und die politischen Kontexte, in denen sie entsteht. </a:t>
            </a:r>
          </a:p>
          <a:p>
            <a:r>
              <a:rPr lang="de-DE" b="1" dirty="0">
                <a:effectLst/>
                <a:latin typeface="Times New Roman" panose="02020603050405020304" pitchFamily="18" charset="0"/>
                <a:ea typeface="Calibri" panose="020F0502020204030204" pitchFamily="34" charset="0"/>
              </a:rPr>
              <a:t>Zweitens</a:t>
            </a:r>
            <a:r>
              <a:rPr lang="de-DE" dirty="0">
                <a:effectLst/>
                <a:latin typeface="Times New Roman" panose="02020603050405020304" pitchFamily="18" charset="0"/>
                <a:ea typeface="Calibri" panose="020F0502020204030204" pitchFamily="34" charset="0"/>
              </a:rPr>
              <a:t> eine starke Orientierung auf technologische und digitale Transformationsprozesse, die sowohl Chancen als auch neue Verantwortlichkeiten mit sich bringen. </a:t>
            </a:r>
          </a:p>
          <a:p>
            <a:r>
              <a:rPr lang="de-DE" b="1" dirty="0">
                <a:effectLst/>
                <a:latin typeface="Times New Roman" panose="02020603050405020304" pitchFamily="18" charset="0"/>
                <a:ea typeface="Calibri" panose="020F0502020204030204" pitchFamily="34" charset="0"/>
              </a:rPr>
              <a:t>Drittens</a:t>
            </a:r>
            <a:r>
              <a:rPr lang="de-DE" dirty="0">
                <a:effectLst/>
                <a:latin typeface="Times New Roman" panose="02020603050405020304" pitchFamily="18" charset="0"/>
                <a:ea typeface="Calibri" panose="020F0502020204030204" pitchFamily="34" charset="0"/>
              </a:rPr>
              <a:t> eine zunehmende Aufmerksamkeit für globale ökologische und kulturelle Herausforderungen, die wissenschaftliche Expertise mit gesellschaftlicher Verantwortung verbinden.</a:t>
            </a:r>
            <a:endParaRPr lang="de-DE" dirty="0"/>
          </a:p>
        </p:txBody>
      </p:sp>
      <p:sp>
        <p:nvSpPr>
          <p:cNvPr id="5" name="Foliennummernplatzhalter 4">
            <a:extLst>
              <a:ext uri="{FF2B5EF4-FFF2-40B4-BE49-F238E27FC236}">
                <a16:creationId xmlns:a16="http://schemas.microsoft.com/office/drawing/2014/main" id="{D2EA73AE-9FA9-E5A0-C854-37AF99DEDE67}"/>
              </a:ext>
            </a:extLst>
          </p:cNvPr>
          <p:cNvSpPr>
            <a:spLocks noGrp="1"/>
          </p:cNvSpPr>
          <p:nvPr>
            <p:ph type="sldNum" sz="quarter" idx="12"/>
          </p:nvPr>
        </p:nvSpPr>
        <p:spPr/>
        <p:txBody>
          <a:bodyPr/>
          <a:lstStyle/>
          <a:p>
            <a:fld id="{51175843-0DE7-4F9F-8153-1A266BFBC6BC}" type="slidenum">
              <a:rPr lang="de-DE" smtClean="0"/>
              <a:t>9</a:t>
            </a:fld>
            <a:endParaRPr lang="de-DE"/>
          </a:p>
        </p:txBody>
      </p:sp>
    </p:spTree>
    <p:extLst>
      <p:ext uri="{BB962C8B-B14F-4D97-AF65-F5344CB8AC3E}">
        <p14:creationId xmlns:p14="http://schemas.microsoft.com/office/powerpoint/2010/main" val="34816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Breitbild</PresentationFormat>
  <Paragraphs>201</Paragraphs>
  <Slides>37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Yu Gothic UI Semibold</vt:lpstr>
      <vt:lpstr>Arial</vt:lpstr>
      <vt:lpstr>Calibri</vt:lpstr>
      <vt:lpstr>Calibri Light</vt:lpstr>
      <vt:lpstr>Imprint MT Shadow</vt:lpstr>
      <vt:lpstr>Times New Roman</vt:lpstr>
      <vt:lpstr>Office</vt:lpstr>
      <vt:lpstr>Die Leibniz-Sozietät ─  Forum historisch informierter Wissenschaftsreflexion  Bericht der Präsidentin der Leibniz-Sozietät der Wissenschaften zu Berlin e.V.</vt:lpstr>
      <vt:lpstr>2. Juli </vt:lpstr>
      <vt:lpstr>PowerPoint-Präsentation</vt:lpstr>
      <vt:lpstr>PowerPoint-Präsentation</vt:lpstr>
      <vt:lpstr>PowerPoint-Präsentation</vt:lpstr>
      <vt:lpstr>PowerPoint-Präsentation</vt:lpstr>
      <vt:lpstr>PowerPoint-Präsentation</vt:lpstr>
      <vt:lpstr>PowerPoint-Präsentation</vt:lpstr>
      <vt:lpstr>Schwerpunkte </vt:lpstr>
      <vt:lpstr>Arbeitskreis Gesellschaftsanalyse </vt:lpstr>
      <vt:lpstr>Arbeitskreis Wissenschaftsgeschichte </vt:lpstr>
      <vt:lpstr>Arbeitskreis Geo-, Montan-, Umwelt-, Weltraum- und Astrowissenschaften </vt:lpstr>
      <vt:lpstr>5. Rohstoff-Kolloquium der Leibniz-Sozietät</vt:lpstr>
      <vt:lpstr>Arbeitskreis Vormärz und 1848er Revolutionsforschung </vt:lpstr>
      <vt:lpstr>Tagung Literatur als Störfall </vt:lpstr>
      <vt:lpstr>Biesdorfer Medizinische Gespräche </vt:lpstr>
      <vt:lpstr>Kolloquium zum 200. Geburtstag von Georg von Neumayer (1826-1909)</vt:lpstr>
      <vt:lpstr>Sondervorstellung des Films „Leibniz – Chronik eines verschollenen Bildes“ </vt:lpstr>
      <vt:lpstr>Jahrestagung „Aus Gesundheitskrisen lernen und gemeinsam besser werden“</vt:lpstr>
      <vt:lpstr>Leibniz‑Sozietät </vt:lpstr>
      <vt:lpstr>PowerPoint-Präsentation</vt:lpstr>
      <vt:lpstr>Publikationen in der Leibniz-Sozietät</vt:lpstr>
      <vt:lpstr>Mitglieder erreichen</vt:lpstr>
      <vt:lpstr>         Publikationen der Mitglieder</vt:lpstr>
      <vt:lpstr>Publikationen der Mitglieder</vt:lpstr>
      <vt:lpstr>Forschende Wissenschaftler</vt:lpstr>
      <vt:lpstr>Zusammenarbeit mit unseren Kooperationspartnern</vt:lpstr>
      <vt:lpstr>Kooperation mit dem Institut de Recherche pluridisciplinaire en arts, lettres et langues </vt:lpstr>
      <vt:lpstr>Öffentlichkeitsarbeit über die Homepage </vt:lpstr>
      <vt:lpstr>Gremien</vt:lpstr>
      <vt:lpstr>Leibniz-Sozietät als Forum historisch informierter Wissenschaftsreflexion</vt:lpstr>
      <vt:lpstr>Wissenschaft unter Druck – eine Herausforderung, die die Sozietät kennt</vt:lpstr>
      <vt:lpstr>Integrative Wissenschaftsreflexion – ein natürlicher Bestandteil der Sozietätskultur</vt:lpstr>
      <vt:lpstr>Normative Orientierung – ein Beitrag zur demokratischen Kultur</vt:lpstr>
      <vt:lpstr>Ergebnis: Ein Forum als Weiterführung der Leibniz‑Tradition</vt:lpstr>
      <vt:lpstr>Problematische Seite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Gerda Haßler</dc:creator>
  <cp:lastModifiedBy>Gerda Haßler</cp:lastModifiedBy>
  <cp:revision>14</cp:revision>
  <dcterms:created xsi:type="dcterms:W3CDTF">2025-06-23T10:45:41Z</dcterms:created>
  <dcterms:modified xsi:type="dcterms:W3CDTF">2026-06-30T21:03:17Z</dcterms:modified>
</cp:coreProperties>
</file>