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75" r:id="rId5"/>
    <p:sldId id="274" r:id="rId6"/>
    <p:sldId id="278" r:id="rId7"/>
    <p:sldId id="276" r:id="rId8"/>
    <p:sldId id="277" r:id="rId9"/>
    <p:sldId id="262" r:id="rId10"/>
    <p:sldId id="279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9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4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6A61-816C-4371-BC0A-114E30A68861}" type="datetimeFigureOut">
              <a:rPr lang="de-DE" smtClean="0"/>
              <a:t>25.06.2026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7EC8-848D-4ABE-90D5-0D454E5740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843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6A61-816C-4371-BC0A-114E30A68861}" type="datetimeFigureOut">
              <a:rPr lang="de-DE" smtClean="0"/>
              <a:t>25.06.2026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7EC8-848D-4ABE-90D5-0D454E5740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4029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6A61-816C-4371-BC0A-114E30A68861}" type="datetimeFigureOut">
              <a:rPr lang="de-DE" smtClean="0"/>
              <a:t>25.06.2026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7EC8-848D-4ABE-90D5-0D454E5740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377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6A61-816C-4371-BC0A-114E30A68861}" type="datetimeFigureOut">
              <a:rPr lang="de-DE" smtClean="0"/>
              <a:t>25.06.2026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7EC8-848D-4ABE-90D5-0D454E5740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6836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6A61-816C-4371-BC0A-114E30A68861}" type="datetimeFigureOut">
              <a:rPr lang="de-DE" smtClean="0"/>
              <a:t>25.06.2026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7EC8-848D-4ABE-90D5-0D454E5740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1698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6A61-816C-4371-BC0A-114E30A68861}" type="datetimeFigureOut">
              <a:rPr lang="de-DE" smtClean="0"/>
              <a:t>25.06.2026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7EC8-848D-4ABE-90D5-0D454E5740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8323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6A61-816C-4371-BC0A-114E30A68861}" type="datetimeFigureOut">
              <a:rPr lang="de-DE" smtClean="0"/>
              <a:t>25.06.2026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7EC8-848D-4ABE-90D5-0D454E5740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4376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6A61-816C-4371-BC0A-114E30A68861}" type="datetimeFigureOut">
              <a:rPr lang="de-DE" smtClean="0"/>
              <a:t>25.06.2026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7EC8-848D-4ABE-90D5-0D454E5740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0469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6A61-816C-4371-BC0A-114E30A68861}" type="datetimeFigureOut">
              <a:rPr lang="de-DE" smtClean="0"/>
              <a:t>25.06.2026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7EC8-848D-4ABE-90D5-0D454E5740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3503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6A61-816C-4371-BC0A-114E30A68861}" type="datetimeFigureOut">
              <a:rPr lang="de-DE" smtClean="0"/>
              <a:t>25.06.2026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7EC8-848D-4ABE-90D5-0D454E5740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4144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A6A61-816C-4371-BC0A-114E30A68861}" type="datetimeFigureOut">
              <a:rPr lang="de-DE" smtClean="0"/>
              <a:t>25.06.2026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17EC8-848D-4ABE-90D5-0D454E5740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5280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A6A61-816C-4371-BC0A-114E30A68861}" type="datetimeFigureOut">
              <a:rPr lang="de-DE" smtClean="0"/>
              <a:t>25.06.2026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7EC8-848D-4ABE-90D5-0D454E5740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248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6C8910-42E8-7488-E677-255A7CAD83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6000" b="1" dirty="0">
                <a:solidFill>
                  <a:schemeClr val="bg1"/>
                </a:solidFill>
                <a:latin typeface="Imprint MT Shadow" panose="04020605060303030202" pitchFamily="82" charset="0"/>
              </a:rPr>
              <a:t>Nekrologe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A2F423C-A0D1-D9F7-E743-3394E49BFC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4000" dirty="0">
                <a:solidFill>
                  <a:srgbClr val="66CCFF"/>
                </a:solidFill>
              </a:rPr>
              <a:t>Prof. Dr. Dorothee Röseberg</a:t>
            </a:r>
          </a:p>
          <a:p>
            <a:r>
              <a:rPr lang="de-DE" sz="2400" dirty="0">
                <a:solidFill>
                  <a:srgbClr val="66CCFF"/>
                </a:solidFill>
              </a:rPr>
              <a:t>Vizepräsidentin der Leibniz-Sozietät der Wissenschaften zu Berlin e.V.</a:t>
            </a:r>
            <a:endParaRPr lang="de-DE" sz="2400" dirty="0"/>
          </a:p>
          <a:p>
            <a:endParaRPr lang="de-DE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830F2FF-CB25-9BEF-43EC-C6B9DD802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4837" y="471825"/>
            <a:ext cx="828000" cy="8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0796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C8D617BC-F77F-B34D-F33D-B8BF274FC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Prof. Dr. Dr. h.c. mult. Herbert W. Roesky</a:t>
            </a:r>
            <a:endParaRPr lang="de-D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53812319-4232-BE17-6EB2-B2E2599EBF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2353" y="1757218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*6. November 1935</a:t>
            </a:r>
          </a:p>
          <a:p>
            <a:pPr marL="0" indent="0">
              <a:buNone/>
            </a:pPr>
            <a:r>
              <a:rPr lang="de-DE" b="1" i="0" dirty="0">
                <a:effectLst/>
                <a:highlight>
                  <a:srgbClr val="F7F7F7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† 5. Dezember 2025</a:t>
            </a:r>
          </a:p>
          <a:p>
            <a:pPr marL="0" indent="0">
              <a:buNone/>
            </a:pPr>
            <a:endParaRPr lang="de-DE" sz="3200" dirty="0">
              <a:highlight>
                <a:srgbClr val="F7F7F7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3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Fluorchemie, metallorganische Chemie </a:t>
            </a:r>
          </a:p>
          <a:p>
            <a:pPr marL="0" indent="0">
              <a:buNone/>
            </a:pPr>
            <a:r>
              <a:rPr lang="de-DE" sz="32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Mitglied der Leibniz-Sozietät seit  2003</a:t>
            </a:r>
            <a:endParaRPr lang="de-D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39C0CC1B-9DCA-D41F-1BC7-E199D8C19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7173" y="27068"/>
            <a:ext cx="828000" cy="8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>
            <a:extLst>
              <a:ext uri="{FF2B5EF4-FFF2-40B4-BE49-F238E27FC236}">
                <a16:creationId xmlns:a16="http://schemas.microsoft.com/office/drawing/2014/main" id="{484E7960-6DAC-237B-D0CC-420ECA77E62A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032" y="1495161"/>
            <a:ext cx="3736850" cy="4613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1144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83DB0-778D-601E-5FE9-6ACCC1BC1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A754FACB-546E-981A-4A98-58CA09E2E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Armin Uhlmann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4BC9D8FC-FB77-F8CA-AFA5-37A5C90E75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4837" y="471825"/>
            <a:ext cx="828000" cy="8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356AC8-C241-561B-690B-5597DCAAFA4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E246328-9B4C-6A2D-4499-D763878550F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e-DE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19. Februar 1930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4000" b="1" dirty="0">
                <a:highlight>
                  <a:srgbClr val="F7F7F7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† 11. Januar 2026</a:t>
            </a:r>
          </a:p>
          <a:p>
            <a:pPr marL="0" indent="0">
              <a:buNone/>
            </a:pPr>
            <a:endParaRPr lang="de-DE" dirty="0">
              <a:highlight>
                <a:srgbClr val="F7F7F7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de-DE" sz="35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Quantentheorie, Mathematische Physik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35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Korrespondierendes Mitglied der </a:t>
            </a:r>
            <a:r>
              <a:rPr lang="de-DE" sz="35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AdW</a:t>
            </a:r>
            <a:r>
              <a:rPr lang="de-DE" sz="35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seit 1970, ord. Mitglied seit 1972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de-DE" sz="35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Mitglied der Leibniz-Sozietät seit 1993 </a:t>
            </a:r>
            <a:endParaRPr lang="de-DE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64077FFA-297E-8ADB-ED2B-36150BD28B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208" y="1690688"/>
            <a:ext cx="3209904" cy="4697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2464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2A6CEF-BB54-FFBE-0D82-0C15B4D53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Hans-Otto Dill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8EC24EC-8283-58F4-4D24-B522600AF49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*4. Juli 1935</a:t>
            </a:r>
          </a:p>
          <a:p>
            <a:pPr marL="0" indent="0">
              <a:buNone/>
            </a:pPr>
            <a:r>
              <a:rPr lang="de-DE" b="1" dirty="0">
                <a:highlight>
                  <a:srgbClr val="F7F7F7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† 27. April 2026</a:t>
            </a:r>
            <a:endParaRPr lang="de-D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3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Romanistik, </a:t>
            </a:r>
            <a:r>
              <a:rPr lang="de-DE" sz="32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Lateinamerikanisitik</a:t>
            </a:r>
            <a:r>
              <a:rPr lang="de-DE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 Literatur- und Kulturwissenschaft</a:t>
            </a:r>
            <a:r>
              <a:rPr lang="de-DE" sz="3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de-D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Mitglied der Leibniz-Sozietät seit 1995 </a:t>
            </a: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0F0F0B66-BC49-9E40-1E83-803FBB0CE0CB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136" y="1488057"/>
            <a:ext cx="3264408" cy="4619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176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73C52C-303E-63E9-0D0E-45CF8A1BE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in </a:t>
            </a:r>
            <a:r>
              <a:rPr lang="de-DE" dirty="0" err="1">
                <a:solidFill>
                  <a:schemeClr val="bg1"/>
                </a:solidFill>
              </a:rPr>
              <a:t>memoriam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716DF19-B7E4-C144-E69E-64B414EF1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Klaus Junge</a:t>
            </a:r>
          </a:p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Erich Hahn</a:t>
            </a:r>
          </a:p>
          <a:p>
            <a:pPr marL="0" indent="0" algn="ctr">
              <a:buNone/>
            </a:pPr>
            <a:r>
              <a:rPr lang="de-DE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Prof. Dr. Klaus Mylius</a:t>
            </a:r>
          </a:p>
          <a:p>
            <a:pPr marL="0" indent="0" algn="ctr">
              <a:buNone/>
            </a:pPr>
            <a:r>
              <a:rPr lang="de-DE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Prof. Dr. Peter Betthausen</a:t>
            </a:r>
          </a:p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</a:t>
            </a:r>
            <a:r>
              <a:rPr lang="de-DE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Malcolm </a:t>
            </a:r>
            <a:r>
              <a:rPr lang="de-DE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Sylvers</a:t>
            </a:r>
            <a:endParaRPr lang="de-DE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</a:t>
            </a:r>
            <a:r>
              <a:rPr lang="de-DE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Dietrich Balzer</a:t>
            </a:r>
          </a:p>
          <a:p>
            <a:pPr marL="0" indent="0" algn="ctr">
              <a:buNone/>
            </a:pPr>
            <a:r>
              <a:rPr lang="pt-B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Wolfdietrich Hartung</a:t>
            </a:r>
          </a:p>
          <a:p>
            <a:pPr marL="0" indent="0" algn="ctr">
              <a:buNone/>
            </a:pPr>
            <a:r>
              <a:rPr lang="nl-NL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Prof. Dr. Dr. h.c. mult. Herbert W. Roesky</a:t>
            </a:r>
          </a:p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Armin Uhlmann</a:t>
            </a:r>
          </a:p>
          <a:p>
            <a:pPr marL="0" indent="0" algn="ctr">
              <a:buNone/>
            </a:pPr>
            <a:r>
              <a:rPr lang="de-D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Hans-Otto Dill</a:t>
            </a:r>
            <a:endParaRPr lang="de-DE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de-DE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de-DE" b="1" dirty="0">
              <a:solidFill>
                <a:schemeClr val="bg1"/>
              </a:solidFill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B99C5F1E-020A-733F-A1C2-E7D4AB6844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4837" y="471825"/>
            <a:ext cx="828000" cy="8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8999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8524D-81D0-9718-5CBB-3043BF612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432B1ACF-F8CD-96CE-9D86-78725E5839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36592" y="1554480"/>
            <a:ext cx="6277361" cy="45540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*9. Juli 1926 </a:t>
            </a:r>
          </a:p>
          <a:p>
            <a:pPr marL="0" indent="0">
              <a:buNone/>
            </a:pPr>
            <a:r>
              <a:rPr lang="de-DE" b="1" i="0" dirty="0">
                <a:effectLst/>
                <a:highlight>
                  <a:srgbClr val="F7F7F7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† 24. Juni 2025 </a:t>
            </a:r>
          </a:p>
          <a:p>
            <a:pPr marL="0" indent="0">
              <a:buNone/>
            </a:pPr>
            <a:endParaRPr lang="de-DE" sz="3200" dirty="0">
              <a:highlight>
                <a:srgbClr val="F7F7F7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Physik, Optik und Spektroskopie</a:t>
            </a:r>
            <a:endParaRPr lang="de-DE" sz="32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3200" i="0" u="none" strike="noStrike" baseline="0" dirty="0">
                <a:latin typeface="Times New Roman" panose="02020603050405020304" pitchFamily="18" charset="0"/>
              </a:rPr>
              <a:t>Korrespondierendes Mitglied der </a:t>
            </a:r>
            <a:r>
              <a:rPr lang="de-DE" sz="3200" i="0" u="none" strike="noStrike" baseline="0" dirty="0" err="1">
                <a:latin typeface="Times New Roman" panose="02020603050405020304" pitchFamily="18" charset="0"/>
              </a:rPr>
              <a:t>AdW</a:t>
            </a:r>
            <a:r>
              <a:rPr lang="de-DE" sz="3200" i="0" u="none" strike="noStrike" baseline="0" dirty="0">
                <a:latin typeface="Times New Roman" panose="02020603050405020304" pitchFamily="18" charset="0"/>
              </a:rPr>
              <a:t> seit 1979, ord. Mitglied seit 1987</a:t>
            </a:r>
          </a:p>
          <a:p>
            <a:pPr marL="0" indent="0">
              <a:buNone/>
            </a:pPr>
            <a:r>
              <a:rPr lang="de-DE" sz="3200" i="0" u="none" strike="noStrike" baseline="0" dirty="0">
                <a:latin typeface="Times New Roman" panose="02020603050405020304" pitchFamily="18" charset="0"/>
              </a:rPr>
              <a:t>Mitglied der Leibniz-Sozietät seit  2001</a:t>
            </a:r>
            <a:endParaRPr lang="de-D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52A9BA1F-F6F7-7A72-6A36-9EF2F7FB8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4837" y="471825"/>
            <a:ext cx="828000" cy="8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EB6E0A75-3500-A2A8-CA90-6BFB87447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Klaus Junge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F0730A7-DFA3-70BD-7EC3-B567B5D49F66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199" y="1757218"/>
            <a:ext cx="3208215" cy="4788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493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8524D-81D0-9718-5CBB-3043BF612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432B1ACF-F8CD-96CE-9D86-78725E5839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36592" y="1554480"/>
            <a:ext cx="6277361" cy="45540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*5. März 1930</a:t>
            </a:r>
          </a:p>
          <a:p>
            <a:pPr marL="0" indent="0">
              <a:buNone/>
            </a:pPr>
            <a:r>
              <a:rPr lang="de-DE" b="1" i="0" dirty="0">
                <a:effectLst/>
                <a:highlight>
                  <a:srgbClr val="F7F7F7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† 24. Juni 2025 </a:t>
            </a:r>
          </a:p>
          <a:p>
            <a:pPr marL="0" indent="0">
              <a:buNone/>
            </a:pPr>
            <a:endParaRPr lang="de-DE" sz="3200" dirty="0">
              <a:highlight>
                <a:srgbClr val="F7F7F7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3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Philosophie, Soziologie</a:t>
            </a:r>
          </a:p>
          <a:p>
            <a:pPr marL="0" indent="0">
              <a:buNone/>
            </a:pPr>
            <a:r>
              <a:rPr lang="de-DE" sz="3200" i="0" u="none" strike="noStrike" baseline="0" dirty="0">
                <a:latin typeface="Times New Roman" panose="02020603050405020304" pitchFamily="18" charset="0"/>
              </a:rPr>
              <a:t>Korrespondierendes Mitglied der </a:t>
            </a:r>
            <a:r>
              <a:rPr lang="de-DE" sz="3200" i="0" u="none" strike="noStrike" baseline="0" dirty="0" err="1">
                <a:latin typeface="Times New Roman" panose="02020603050405020304" pitchFamily="18" charset="0"/>
              </a:rPr>
              <a:t>AdW</a:t>
            </a:r>
            <a:r>
              <a:rPr lang="de-DE" sz="3200" i="0" u="none" strike="noStrike" baseline="0" dirty="0">
                <a:latin typeface="Times New Roman" panose="02020603050405020304" pitchFamily="18" charset="0"/>
              </a:rPr>
              <a:t> seit 1974, ord. Mitglied seit 1980</a:t>
            </a:r>
          </a:p>
          <a:p>
            <a:pPr marL="0" indent="0">
              <a:buNone/>
            </a:pPr>
            <a:r>
              <a:rPr lang="de-DE" sz="3200" i="0" u="none" strike="noStrike" baseline="0" dirty="0">
                <a:latin typeface="Times New Roman" panose="02020603050405020304" pitchFamily="18" charset="0"/>
              </a:rPr>
              <a:t>Mitglied der Leibniz-Sozietät seit  1993</a:t>
            </a:r>
            <a:endParaRPr lang="de-D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52A9BA1F-F6F7-7A72-6A36-9EF2F7FB8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4837" y="471825"/>
            <a:ext cx="828000" cy="8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EB6E0A75-3500-A2A8-CA90-6BFB87447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Erich Hahn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DA40FDE5-D309-C103-6828-378C86CD5B74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49" y="1689454"/>
            <a:ext cx="3708350" cy="3796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9697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C8D617BC-F77F-B34D-F33D-B8BF274FC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Prof. Dr. Klaus Mylius</a:t>
            </a:r>
            <a:endParaRPr lang="de-D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53812319-4232-BE17-6EB2-B2E2599EBF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2353" y="1757218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*24. August 1930</a:t>
            </a:r>
          </a:p>
          <a:p>
            <a:pPr marL="0" indent="0">
              <a:buNone/>
            </a:pPr>
            <a:r>
              <a:rPr lang="de-DE" b="1" i="0" dirty="0">
                <a:effectLst/>
                <a:highlight>
                  <a:srgbClr val="F7F7F7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† 28. Juni 2025</a:t>
            </a:r>
          </a:p>
          <a:p>
            <a:pPr marL="0" indent="0">
              <a:buNone/>
            </a:pPr>
            <a:endParaRPr lang="de-DE" sz="3200" dirty="0">
              <a:highlight>
                <a:srgbClr val="F7F7F7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3200" dirty="0"/>
              <a:t>Philologie, Indologie, Sanskritistik</a:t>
            </a:r>
          </a:p>
          <a:p>
            <a:pPr marL="0" indent="0">
              <a:buNone/>
            </a:pPr>
            <a:r>
              <a:rPr lang="de-DE" sz="3200" i="0" u="none" strike="noStrike" baseline="0" dirty="0">
                <a:latin typeface="Times New Roman" panose="02020603050405020304" pitchFamily="18" charset="0"/>
              </a:rPr>
              <a:t>Mitglied der Leibniz-Sozietät seit  1996</a:t>
            </a:r>
            <a:endParaRPr lang="de-D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39C0CC1B-9DCA-D41F-1BC7-E199D8C19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4837" y="471825"/>
            <a:ext cx="828000" cy="8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4C5148-4E30-8D83-49C6-69F0607CEFF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36529F12-9FEB-54F5-5456-2A350BF5FF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87" y="1938528"/>
            <a:ext cx="3936340" cy="3529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5488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C8D617BC-F77F-B34D-F33D-B8BF274FC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Prof. Dr. Peter Betthausen</a:t>
            </a:r>
            <a:endParaRPr lang="de-D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53812319-4232-BE17-6EB2-B2E2599EBF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2353" y="1757218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*27. Juni 1941</a:t>
            </a:r>
          </a:p>
          <a:p>
            <a:pPr marL="0" indent="0">
              <a:buNone/>
            </a:pPr>
            <a:r>
              <a:rPr lang="de-DE" b="1" i="0" dirty="0">
                <a:effectLst/>
                <a:highlight>
                  <a:srgbClr val="F7F7F7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† 24. Juli 2025</a:t>
            </a:r>
          </a:p>
          <a:p>
            <a:pPr marL="0" indent="0">
              <a:buNone/>
            </a:pPr>
            <a:endParaRPr lang="de-DE" sz="3200" dirty="0">
              <a:highlight>
                <a:srgbClr val="F7F7F7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3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Kunstgeschichte, </a:t>
            </a:r>
            <a:r>
              <a:rPr lang="de-DE" sz="3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Direktor der Nationalgalerie (DDR)</a:t>
            </a:r>
            <a:r>
              <a:rPr lang="de-DE" sz="32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de-DE" sz="320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Mitglied der Leibniz-Sozietät seit  2004</a:t>
            </a:r>
            <a:endParaRPr lang="de-D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39C0CC1B-9DCA-D41F-1BC7-E199D8C19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4837" y="471825"/>
            <a:ext cx="828000" cy="8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>
            <a:extLst>
              <a:ext uri="{FF2B5EF4-FFF2-40B4-BE49-F238E27FC236}">
                <a16:creationId xmlns:a16="http://schemas.microsoft.com/office/drawing/2014/main" id="{B13B877C-2A64-A304-D8E6-4C1098D8DF27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728" y="1962280"/>
            <a:ext cx="2811399" cy="3941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4383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8524D-81D0-9718-5CBB-3043BF612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52A9BA1F-F6F7-7A72-6A36-9EF2F7FB8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4837" y="471825"/>
            <a:ext cx="828000" cy="8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EB6E0A75-3500-A2A8-CA90-6BFB87447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</a:t>
            </a:r>
            <a:r>
              <a:rPr lang="de-DE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Malcolm </a:t>
            </a:r>
            <a:r>
              <a:rPr lang="de-DE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Sylvers</a:t>
            </a:r>
            <a:endParaRPr lang="de-D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5EACCB9F-744C-E2A0-F41A-2A51A849C51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*12. April 1941</a:t>
            </a:r>
          </a:p>
          <a:p>
            <a:pPr marL="0" indent="0">
              <a:buNone/>
            </a:pPr>
            <a:r>
              <a:rPr lang="de-DE" b="1" i="0" dirty="0">
                <a:effectLst/>
                <a:highlight>
                  <a:srgbClr val="F7F7F7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† 11. September 2025</a:t>
            </a:r>
          </a:p>
          <a:p>
            <a:pPr marL="0" indent="0">
              <a:buNone/>
            </a:pPr>
            <a:endParaRPr lang="de-DE" sz="3200" dirty="0"/>
          </a:p>
          <a:p>
            <a:pPr marL="0" indent="0">
              <a:buNone/>
            </a:pPr>
            <a:r>
              <a:rPr lang="de-DE" sz="3200" b="0" i="0" u="none" strike="noStrike" baseline="0" dirty="0">
                <a:solidFill>
                  <a:srgbClr val="000000"/>
                </a:solidFill>
              </a:rPr>
              <a:t>Geschichte der USA, Ideengeschichte </a:t>
            </a:r>
          </a:p>
          <a:p>
            <a:pPr marL="0" indent="0">
              <a:buNone/>
            </a:pPr>
            <a:r>
              <a:rPr lang="de-DE" sz="3200" dirty="0">
                <a:solidFill>
                  <a:srgbClr val="000000"/>
                </a:solidFill>
              </a:rPr>
              <a:t>Mitglied der Leibniz-Sozietät seit 2005</a:t>
            </a:r>
            <a:endParaRPr lang="de-DE" sz="3200" dirty="0"/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id="{63F8325B-2AED-2893-811B-2B38D20CE30B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1288" y="2090758"/>
            <a:ext cx="3613023" cy="3686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6019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88524D-81D0-9718-5CBB-3043BF612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52A9BA1F-F6F7-7A72-6A36-9EF2F7FB8E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4837" y="471825"/>
            <a:ext cx="828000" cy="8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EB6E0A75-3500-A2A8-CA90-6BFB87447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</a:t>
            </a:r>
            <a:r>
              <a:rPr lang="de-DE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Dietrich Balzer</a:t>
            </a:r>
            <a:endParaRPr lang="de-D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5EACCB9F-744C-E2A0-F41A-2A51A849C51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*09. November 1941</a:t>
            </a:r>
          </a:p>
          <a:p>
            <a:pPr marL="0" indent="0">
              <a:buNone/>
            </a:pPr>
            <a:r>
              <a:rPr lang="de-DE" b="1" i="0" dirty="0">
                <a:effectLst/>
                <a:highlight>
                  <a:srgbClr val="F7F7F7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† 11. November 2025</a:t>
            </a:r>
          </a:p>
          <a:p>
            <a:pPr marL="0" indent="0">
              <a:buNone/>
            </a:pPr>
            <a:endParaRPr lang="de-DE" sz="3200" dirty="0"/>
          </a:p>
          <a:p>
            <a:pPr marL="0" indent="0">
              <a:buNone/>
            </a:pPr>
            <a:r>
              <a:rPr lang="de-DE" sz="3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Automatisierungstechnik </a:t>
            </a:r>
          </a:p>
          <a:p>
            <a:pPr marL="0" indent="0">
              <a:buNone/>
            </a:pPr>
            <a:r>
              <a:rPr lang="de-DE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Mitglied der Leibniz-Sozietät seit 2006</a:t>
            </a:r>
            <a:endParaRPr lang="de-D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15ABDBA3-4840-F996-DBEC-4F51BFF8C8CB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896" y="1825625"/>
            <a:ext cx="3070860" cy="3970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8450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C8D617BC-F77F-B34D-F33D-B8BF274FC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Wolfdietrich Hartung</a:t>
            </a:r>
            <a:endParaRPr lang="de-D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53812319-4232-BE17-6EB2-B2E2599EBF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2353" y="1757218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*25. Februar 1933</a:t>
            </a:r>
          </a:p>
          <a:p>
            <a:pPr marL="0" indent="0">
              <a:buNone/>
            </a:pPr>
            <a:r>
              <a:rPr lang="de-DE" b="1" i="0" dirty="0">
                <a:effectLst/>
                <a:highlight>
                  <a:srgbClr val="F7F7F7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† 21. November 2025</a:t>
            </a:r>
          </a:p>
          <a:p>
            <a:pPr marL="0" indent="0">
              <a:buNone/>
            </a:pPr>
            <a:endParaRPr lang="de-DE" sz="3200" dirty="0">
              <a:highlight>
                <a:srgbClr val="F7F7F7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3200" dirty="0"/>
              <a:t>Sprachwissenschaft, Soziolinguistik, Germanistik, Kommunikationsforschung </a:t>
            </a:r>
          </a:p>
          <a:p>
            <a:pPr marL="0" indent="0">
              <a:buNone/>
            </a:pPr>
            <a:r>
              <a:rPr lang="de-DE" sz="3200" i="0" u="none" strike="noStrike" baseline="0" dirty="0">
                <a:latin typeface="Times New Roman" panose="02020603050405020304" pitchFamily="18" charset="0"/>
              </a:rPr>
              <a:t>Mitglied der Leibniz-Sozietät seit  1996</a:t>
            </a:r>
            <a:endParaRPr lang="de-DE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39C0CC1B-9DCA-D41F-1BC7-E199D8C19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4837" y="471825"/>
            <a:ext cx="828000" cy="8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12886926-DCC5-C4E3-9E72-BFDB508F77B8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578" y="1892808"/>
            <a:ext cx="3474994" cy="3904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9792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395</Words>
  <Application>Microsoft Office PowerPoint</Application>
  <PresentationFormat>Breitbild</PresentationFormat>
  <Paragraphs>77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Imprint MT Shadow</vt:lpstr>
      <vt:lpstr>Times New Roman</vt:lpstr>
      <vt:lpstr>Office</vt:lpstr>
      <vt:lpstr>Nekrologe</vt:lpstr>
      <vt:lpstr>in memoriam</vt:lpstr>
      <vt:lpstr>Prof. Dr. Klaus Junge</vt:lpstr>
      <vt:lpstr>Prof. Dr. Erich Hahn</vt:lpstr>
      <vt:lpstr>Prof. Dr. Klaus Mylius</vt:lpstr>
      <vt:lpstr>Prof. Dr. Peter Betthausen</vt:lpstr>
      <vt:lpstr>Prof. Dr. Malcolm Sylvers</vt:lpstr>
      <vt:lpstr>Prof. Dr. Dietrich Balzer</vt:lpstr>
      <vt:lpstr>Prof. Dr. Wolfdietrich Hartung</vt:lpstr>
      <vt:lpstr>Prof. Dr. Dr. h.c. mult. Herbert W. Roesky</vt:lpstr>
      <vt:lpstr>Prof. Dr. Armin Uhlmann</vt:lpstr>
      <vt:lpstr>Prof. Dr. Hans-Otto Dill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Nekrologee</dc:title>
  <dc:creator>Gerda Haßler</dc:creator>
  <cp:lastModifiedBy>Gerda Haßler</cp:lastModifiedBy>
  <cp:revision>13</cp:revision>
  <dcterms:created xsi:type="dcterms:W3CDTF">2024-05-20T20:47:59Z</dcterms:created>
  <dcterms:modified xsi:type="dcterms:W3CDTF">2026-06-25T08:41:38Z</dcterms:modified>
</cp:coreProperties>
</file>