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465" r:id="rId2"/>
    <p:sldId id="536" r:id="rId3"/>
    <p:sldId id="537" r:id="rId4"/>
    <p:sldId id="538" r:id="rId5"/>
    <p:sldId id="539" r:id="rId6"/>
    <p:sldId id="545" r:id="rId7"/>
    <p:sldId id="546" r:id="rId8"/>
    <p:sldId id="547" r:id="rId9"/>
    <p:sldId id="548" r:id="rId10"/>
    <p:sldId id="549" r:id="rId11"/>
    <p:sldId id="550" r:id="rId12"/>
    <p:sldId id="551" r:id="rId13"/>
    <p:sldId id="552" r:id="rId14"/>
    <p:sldId id="540" r:id="rId15"/>
    <p:sldId id="541" r:id="rId16"/>
    <p:sldId id="542" r:id="rId17"/>
    <p:sldId id="543" r:id="rId18"/>
    <p:sldId id="553" r:id="rId19"/>
    <p:sldId id="554" r:id="rId20"/>
    <p:sldId id="555" r:id="rId21"/>
    <p:sldId id="556" r:id="rId22"/>
    <p:sldId id="557" r:id="rId23"/>
    <p:sldId id="558" r:id="rId24"/>
    <p:sldId id="559" r:id="rId25"/>
    <p:sldId id="560" r:id="rId26"/>
    <p:sldId id="561" r:id="rId27"/>
    <p:sldId id="562" r:id="rId28"/>
    <p:sldId id="563" r:id="rId29"/>
    <p:sldId id="564" r:id="rId30"/>
    <p:sldId id="565" r:id="rId31"/>
    <p:sldId id="567"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66CC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76" autoAdjust="0"/>
    <p:restoredTop sz="94660"/>
  </p:normalViewPr>
  <p:slideViewPr>
    <p:cSldViewPr snapToGrid="0">
      <p:cViewPr varScale="1">
        <p:scale>
          <a:sx n="88" d="100"/>
          <a:sy n="88" d="100"/>
        </p:scale>
        <p:origin x="35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749AC-4F5C-4851-9A7A-D8834FBFEE25}" type="datetimeFigureOut">
              <a:rPr lang="de-DE" smtClean="0"/>
              <a:t>13.07.2022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299B3-4A1A-417A-AE93-0CB43FFDA540}" type="slidenum">
              <a:rPr lang="de-DE" smtClean="0"/>
              <a:t>‹Nr.›</a:t>
            </a:fld>
            <a:endParaRPr lang="de-DE"/>
          </a:p>
        </p:txBody>
      </p:sp>
    </p:spTree>
    <p:extLst>
      <p:ext uri="{BB962C8B-B14F-4D97-AF65-F5344CB8AC3E}">
        <p14:creationId xmlns:p14="http://schemas.microsoft.com/office/powerpoint/2010/main" val="1223900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C8578-2AD8-44F8-B0EA-AFC4D2D4B33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5B086F8-4C95-4381-BD84-96A37956F8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B8EDE25-DCBD-4936-886A-713C72BEAC50}"/>
              </a:ext>
            </a:extLst>
          </p:cNvPr>
          <p:cNvSpPr>
            <a:spLocks noGrp="1"/>
          </p:cNvSpPr>
          <p:nvPr>
            <p:ph type="dt" sz="half" idx="10"/>
          </p:nvPr>
        </p:nvSpPr>
        <p:spPr/>
        <p:txBody>
          <a:bodyPr/>
          <a:lstStyle/>
          <a:p>
            <a:fld id="{F1B21E05-219A-48B6-9B31-B8DD7FDA344C}" type="datetime1">
              <a:rPr lang="de-DE" smtClean="0"/>
              <a:t>13.07.2022</a:t>
            </a:fld>
            <a:endParaRPr lang="de-DE"/>
          </a:p>
        </p:txBody>
      </p:sp>
      <p:sp>
        <p:nvSpPr>
          <p:cNvPr id="5" name="Fußzeilenplatzhalter 4">
            <a:extLst>
              <a:ext uri="{FF2B5EF4-FFF2-40B4-BE49-F238E27FC236}">
                <a16:creationId xmlns:a16="http://schemas.microsoft.com/office/drawing/2014/main" id="{B9845C97-27F1-4C68-8833-B5CDB4A0EFB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D199F44-0237-4D52-872D-079BFD3C4578}"/>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2151131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9F3D8-C264-4B38-8DA8-A647D273EA7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2411A1C-F4AA-466A-AAF1-5C2101CD181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4EB1812-605C-4F04-8B97-E0311F03BE8C}"/>
              </a:ext>
            </a:extLst>
          </p:cNvPr>
          <p:cNvSpPr>
            <a:spLocks noGrp="1"/>
          </p:cNvSpPr>
          <p:nvPr>
            <p:ph type="dt" sz="half" idx="10"/>
          </p:nvPr>
        </p:nvSpPr>
        <p:spPr/>
        <p:txBody>
          <a:bodyPr/>
          <a:lstStyle/>
          <a:p>
            <a:fld id="{AE3A5BA1-0355-44C2-B4B7-F67B8DC38CE6}" type="datetime1">
              <a:rPr lang="de-DE" smtClean="0"/>
              <a:t>13.07.2022</a:t>
            </a:fld>
            <a:endParaRPr lang="de-DE"/>
          </a:p>
        </p:txBody>
      </p:sp>
      <p:sp>
        <p:nvSpPr>
          <p:cNvPr id="5" name="Fußzeilenplatzhalter 4">
            <a:extLst>
              <a:ext uri="{FF2B5EF4-FFF2-40B4-BE49-F238E27FC236}">
                <a16:creationId xmlns:a16="http://schemas.microsoft.com/office/drawing/2014/main" id="{8CEFB54B-54D4-4651-8741-43ED319300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706B4BA-E9D7-4E79-912B-300FB0555D59}"/>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349684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BCC3E74-20F9-4286-892D-F332F9A168B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0346B13-1AC3-4846-BD9E-D6F74D1AFA8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03E1BEB-4428-4E0C-9319-7DB9D391B603}"/>
              </a:ext>
            </a:extLst>
          </p:cNvPr>
          <p:cNvSpPr>
            <a:spLocks noGrp="1"/>
          </p:cNvSpPr>
          <p:nvPr>
            <p:ph type="dt" sz="half" idx="10"/>
          </p:nvPr>
        </p:nvSpPr>
        <p:spPr/>
        <p:txBody>
          <a:bodyPr/>
          <a:lstStyle/>
          <a:p>
            <a:fld id="{B6140D23-EF33-497E-A00F-75CDAD93C254}" type="datetime1">
              <a:rPr lang="de-DE" smtClean="0"/>
              <a:t>13.07.2022</a:t>
            </a:fld>
            <a:endParaRPr lang="de-DE"/>
          </a:p>
        </p:txBody>
      </p:sp>
      <p:sp>
        <p:nvSpPr>
          <p:cNvPr id="5" name="Fußzeilenplatzhalter 4">
            <a:extLst>
              <a:ext uri="{FF2B5EF4-FFF2-40B4-BE49-F238E27FC236}">
                <a16:creationId xmlns:a16="http://schemas.microsoft.com/office/drawing/2014/main" id="{3A813742-9BB7-46BF-9604-2F12F2B643A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E071085-F6E1-4260-B530-24114AA7B0BC}"/>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43156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528F0-3CEF-4F39-BE28-261B387D011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AADAAF2-5802-483E-8AE6-1EFE5965311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329367E-4390-4477-9E8C-B84C3789A2EC}"/>
              </a:ext>
            </a:extLst>
          </p:cNvPr>
          <p:cNvSpPr>
            <a:spLocks noGrp="1"/>
          </p:cNvSpPr>
          <p:nvPr>
            <p:ph type="dt" sz="half" idx="10"/>
          </p:nvPr>
        </p:nvSpPr>
        <p:spPr/>
        <p:txBody>
          <a:bodyPr/>
          <a:lstStyle/>
          <a:p>
            <a:fld id="{12ACB1E2-2C43-4F3C-9270-003EE126A5BC}" type="datetime1">
              <a:rPr lang="de-DE" smtClean="0"/>
              <a:t>13.07.2022</a:t>
            </a:fld>
            <a:endParaRPr lang="de-DE"/>
          </a:p>
        </p:txBody>
      </p:sp>
      <p:sp>
        <p:nvSpPr>
          <p:cNvPr id="5" name="Fußzeilenplatzhalter 4">
            <a:extLst>
              <a:ext uri="{FF2B5EF4-FFF2-40B4-BE49-F238E27FC236}">
                <a16:creationId xmlns:a16="http://schemas.microsoft.com/office/drawing/2014/main" id="{FA5DEAE2-7CDE-4034-A372-8FD752A26E7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7E06525-1C1F-4FA4-8A07-10E5028D2B2A}"/>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116495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42C4F-4098-4CAA-B366-E0DB54BC051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631F945-7E81-4AA1-A9ED-35391EB80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97D9138-8EE1-4967-A0CC-86B845457C9F}"/>
              </a:ext>
            </a:extLst>
          </p:cNvPr>
          <p:cNvSpPr>
            <a:spLocks noGrp="1"/>
          </p:cNvSpPr>
          <p:nvPr>
            <p:ph type="dt" sz="half" idx="10"/>
          </p:nvPr>
        </p:nvSpPr>
        <p:spPr/>
        <p:txBody>
          <a:bodyPr/>
          <a:lstStyle/>
          <a:p>
            <a:fld id="{9D8C2CF0-F548-4848-B83A-51CDDD676839}" type="datetime1">
              <a:rPr lang="de-DE" smtClean="0"/>
              <a:t>13.07.2022</a:t>
            </a:fld>
            <a:endParaRPr lang="de-DE"/>
          </a:p>
        </p:txBody>
      </p:sp>
      <p:sp>
        <p:nvSpPr>
          <p:cNvPr id="5" name="Fußzeilenplatzhalter 4">
            <a:extLst>
              <a:ext uri="{FF2B5EF4-FFF2-40B4-BE49-F238E27FC236}">
                <a16:creationId xmlns:a16="http://schemas.microsoft.com/office/drawing/2014/main" id="{DEEE988A-588D-44AF-ADE2-DCB3AE559D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5DE2B33-587D-4A75-9E52-6F3C5AAD0679}"/>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988027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4645C0-9C4E-4FCD-A625-D12E373A248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F9221F8-75FA-4AC4-8705-8FF0A26CD0F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8D26DA4-7369-488E-AA94-37D186D0480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6B9BB62-F8FB-4B03-9DDD-19E4575EEAD3}"/>
              </a:ext>
            </a:extLst>
          </p:cNvPr>
          <p:cNvSpPr>
            <a:spLocks noGrp="1"/>
          </p:cNvSpPr>
          <p:nvPr>
            <p:ph type="dt" sz="half" idx="10"/>
          </p:nvPr>
        </p:nvSpPr>
        <p:spPr/>
        <p:txBody>
          <a:bodyPr/>
          <a:lstStyle/>
          <a:p>
            <a:fld id="{C6CB448E-88E9-4C1B-9CBA-87A1B63C671A}" type="datetime1">
              <a:rPr lang="de-DE" smtClean="0"/>
              <a:t>13.07.2022</a:t>
            </a:fld>
            <a:endParaRPr lang="de-DE"/>
          </a:p>
        </p:txBody>
      </p:sp>
      <p:sp>
        <p:nvSpPr>
          <p:cNvPr id="6" name="Fußzeilenplatzhalter 5">
            <a:extLst>
              <a:ext uri="{FF2B5EF4-FFF2-40B4-BE49-F238E27FC236}">
                <a16:creationId xmlns:a16="http://schemas.microsoft.com/office/drawing/2014/main" id="{D9B29A7A-AE54-4DFE-8830-EE35F49A51A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D0D69ED-D696-47D2-85C4-38910E83EAB8}"/>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175306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3F6D94-1957-49AC-B539-216055A935F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4C17F15-CEDD-4A96-AB71-B737AF02F9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8EEADCA-8EF0-4A1C-8AE0-E02DF156483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D169979-7B5D-46CF-8047-7667288A7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E036C8E-C618-422E-9D25-54AE6B3D07D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F7978ED-CF34-460B-AEF0-38483D63E3AE}"/>
              </a:ext>
            </a:extLst>
          </p:cNvPr>
          <p:cNvSpPr>
            <a:spLocks noGrp="1"/>
          </p:cNvSpPr>
          <p:nvPr>
            <p:ph type="dt" sz="half" idx="10"/>
          </p:nvPr>
        </p:nvSpPr>
        <p:spPr/>
        <p:txBody>
          <a:bodyPr/>
          <a:lstStyle/>
          <a:p>
            <a:fld id="{D3C5F565-2895-4D38-B111-B76B7F54947A}" type="datetime1">
              <a:rPr lang="de-DE" smtClean="0"/>
              <a:t>13.07.2022</a:t>
            </a:fld>
            <a:endParaRPr lang="de-DE"/>
          </a:p>
        </p:txBody>
      </p:sp>
      <p:sp>
        <p:nvSpPr>
          <p:cNvPr id="8" name="Fußzeilenplatzhalter 7">
            <a:extLst>
              <a:ext uri="{FF2B5EF4-FFF2-40B4-BE49-F238E27FC236}">
                <a16:creationId xmlns:a16="http://schemas.microsoft.com/office/drawing/2014/main" id="{C1D3B0DF-9A76-443F-B9D9-E5D92EAF64F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3DED727-A89F-4BFE-9BC7-9725823BC99B}"/>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22047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44BB8-4950-43C6-BAF4-F1A0FB1768F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CB4C638-27E3-4765-BE47-3808A90CF5FD}"/>
              </a:ext>
            </a:extLst>
          </p:cNvPr>
          <p:cNvSpPr>
            <a:spLocks noGrp="1"/>
          </p:cNvSpPr>
          <p:nvPr>
            <p:ph type="dt" sz="half" idx="10"/>
          </p:nvPr>
        </p:nvSpPr>
        <p:spPr/>
        <p:txBody>
          <a:bodyPr/>
          <a:lstStyle/>
          <a:p>
            <a:fld id="{DC69CF21-FC62-4387-9CD4-2FF62E7DDD8B}" type="datetime1">
              <a:rPr lang="de-DE" smtClean="0"/>
              <a:t>13.07.2022</a:t>
            </a:fld>
            <a:endParaRPr lang="de-DE"/>
          </a:p>
        </p:txBody>
      </p:sp>
      <p:sp>
        <p:nvSpPr>
          <p:cNvPr id="4" name="Fußzeilenplatzhalter 3">
            <a:extLst>
              <a:ext uri="{FF2B5EF4-FFF2-40B4-BE49-F238E27FC236}">
                <a16:creationId xmlns:a16="http://schemas.microsoft.com/office/drawing/2014/main" id="{284DF545-BE78-428F-AC92-BED729C09A9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CB1EC1A-3F29-4B77-874E-29F6B4895914}"/>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73332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80A6B20-11BF-42BB-91E8-308A04E4BE98}"/>
              </a:ext>
            </a:extLst>
          </p:cNvPr>
          <p:cNvSpPr>
            <a:spLocks noGrp="1"/>
          </p:cNvSpPr>
          <p:nvPr>
            <p:ph type="dt" sz="half" idx="10"/>
          </p:nvPr>
        </p:nvSpPr>
        <p:spPr/>
        <p:txBody>
          <a:bodyPr/>
          <a:lstStyle/>
          <a:p>
            <a:fld id="{24638573-252F-40A4-B1FA-773F4ACB54A6}" type="datetime1">
              <a:rPr lang="de-DE" smtClean="0"/>
              <a:t>13.07.2022</a:t>
            </a:fld>
            <a:endParaRPr lang="de-DE"/>
          </a:p>
        </p:txBody>
      </p:sp>
      <p:sp>
        <p:nvSpPr>
          <p:cNvPr id="3" name="Fußzeilenplatzhalter 2">
            <a:extLst>
              <a:ext uri="{FF2B5EF4-FFF2-40B4-BE49-F238E27FC236}">
                <a16:creationId xmlns:a16="http://schemas.microsoft.com/office/drawing/2014/main" id="{A6C55B95-F6EC-4E63-AC72-57C55F919C7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71520D8-E181-42CE-B6C0-9882B51ACEDA}"/>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1711106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394BD-FFE2-4E83-BCAF-A19F6C986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023C4D4-9EBF-477C-BC8E-93459976C3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283707A-3F40-4936-B3A9-A370E7E8B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537F351-C4EE-4CB2-84CE-D69B4A77B19E}"/>
              </a:ext>
            </a:extLst>
          </p:cNvPr>
          <p:cNvSpPr>
            <a:spLocks noGrp="1"/>
          </p:cNvSpPr>
          <p:nvPr>
            <p:ph type="dt" sz="half" idx="10"/>
          </p:nvPr>
        </p:nvSpPr>
        <p:spPr/>
        <p:txBody>
          <a:bodyPr/>
          <a:lstStyle/>
          <a:p>
            <a:fld id="{04DA5D26-D936-4D97-BD9E-5C7CC8EB8B60}" type="datetime1">
              <a:rPr lang="de-DE" smtClean="0"/>
              <a:t>13.07.2022</a:t>
            </a:fld>
            <a:endParaRPr lang="de-DE"/>
          </a:p>
        </p:txBody>
      </p:sp>
      <p:sp>
        <p:nvSpPr>
          <p:cNvPr id="6" name="Fußzeilenplatzhalter 5">
            <a:extLst>
              <a:ext uri="{FF2B5EF4-FFF2-40B4-BE49-F238E27FC236}">
                <a16:creationId xmlns:a16="http://schemas.microsoft.com/office/drawing/2014/main" id="{8DA319DD-4BBA-4B56-91D1-19E501990A8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004A5C1-8296-429C-A331-AAF142D01A29}"/>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397049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8B786-2BD1-4B44-A69A-B50B60278CE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0760501-C037-4738-8BCA-94F356843E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4C2B680-2DF3-4918-969C-A27FAF2BC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A141686-F02F-4A3D-B381-B39344D3EB1E}"/>
              </a:ext>
            </a:extLst>
          </p:cNvPr>
          <p:cNvSpPr>
            <a:spLocks noGrp="1"/>
          </p:cNvSpPr>
          <p:nvPr>
            <p:ph type="dt" sz="half" idx="10"/>
          </p:nvPr>
        </p:nvSpPr>
        <p:spPr/>
        <p:txBody>
          <a:bodyPr/>
          <a:lstStyle/>
          <a:p>
            <a:fld id="{6A686FDD-A3E6-4A83-A44B-A228D5314A39}" type="datetime1">
              <a:rPr lang="de-DE" smtClean="0"/>
              <a:t>13.07.2022</a:t>
            </a:fld>
            <a:endParaRPr lang="de-DE"/>
          </a:p>
        </p:txBody>
      </p:sp>
      <p:sp>
        <p:nvSpPr>
          <p:cNvPr id="6" name="Fußzeilenplatzhalter 5">
            <a:extLst>
              <a:ext uri="{FF2B5EF4-FFF2-40B4-BE49-F238E27FC236}">
                <a16:creationId xmlns:a16="http://schemas.microsoft.com/office/drawing/2014/main" id="{87D4AA8C-FEC5-4AFE-9F0B-7603F246D5C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D7B7192-2923-4D20-84E8-19242F37814D}"/>
              </a:ext>
            </a:extLst>
          </p:cNvPr>
          <p:cNvSpPr>
            <a:spLocks noGrp="1"/>
          </p:cNvSpPr>
          <p:nvPr>
            <p:ph type="sldNum" sz="quarter" idx="12"/>
          </p:nvPr>
        </p:nvSpPr>
        <p:spPr/>
        <p:txBody>
          <a:bodyPr/>
          <a:lstStyle/>
          <a:p>
            <a:fld id="{9E746B43-6AAE-4533-9545-2821474D9A1C}" type="slidenum">
              <a:rPr lang="de-DE" smtClean="0"/>
              <a:t>‹Nr.›</a:t>
            </a:fld>
            <a:endParaRPr lang="de-DE"/>
          </a:p>
        </p:txBody>
      </p:sp>
    </p:spTree>
    <p:extLst>
      <p:ext uri="{BB962C8B-B14F-4D97-AF65-F5344CB8AC3E}">
        <p14:creationId xmlns:p14="http://schemas.microsoft.com/office/powerpoint/2010/main" val="2396250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2C9DA54-F840-458B-8E83-C783CA6CB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FE94AC8-A37E-41AD-A71F-1EA18C7003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666A1E1-2776-4FCC-B560-96675D5CB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E53D1-65E5-4D9D-A269-C902234B86B3}" type="datetime1">
              <a:rPr lang="de-DE" smtClean="0"/>
              <a:t>13.07.2022</a:t>
            </a:fld>
            <a:endParaRPr lang="de-DE"/>
          </a:p>
        </p:txBody>
      </p:sp>
      <p:sp>
        <p:nvSpPr>
          <p:cNvPr id="5" name="Fußzeilenplatzhalter 4">
            <a:extLst>
              <a:ext uri="{FF2B5EF4-FFF2-40B4-BE49-F238E27FC236}">
                <a16:creationId xmlns:a16="http://schemas.microsoft.com/office/drawing/2014/main" id="{202A96E9-565E-43EF-9FB2-3879DB0507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15A3076-7CDD-491F-AFC8-D0D0E9163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46B43-6AAE-4533-9545-2821474D9A1C}" type="slidenum">
              <a:rPr lang="de-DE" smtClean="0"/>
              <a:t>‹Nr.›</a:t>
            </a:fld>
            <a:endParaRPr lang="de-DE"/>
          </a:p>
        </p:txBody>
      </p:sp>
    </p:spTree>
    <p:extLst>
      <p:ext uri="{BB962C8B-B14F-4D97-AF65-F5344CB8AC3E}">
        <p14:creationId xmlns:p14="http://schemas.microsoft.com/office/powerpoint/2010/main" val="3945856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slideLayout" Target="../slideLayouts/slideLayout7.xml"/><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audio" Target="../media/media17.m4a"/><Relationship Id="rId16" Type="http://schemas.openxmlformats.org/officeDocument/2006/relationships/image" Target="../media/image2.png"/><Relationship Id="rId1" Type="http://schemas.microsoft.com/office/2007/relationships/media" Target="../media/media17.m4a"/><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6BF59-5024-4774-AAA3-551FECD3FD37}"/>
              </a:ext>
            </a:extLst>
          </p:cNvPr>
          <p:cNvSpPr>
            <a:spLocks noGrp="1"/>
          </p:cNvSpPr>
          <p:nvPr>
            <p:ph type="title"/>
          </p:nvPr>
        </p:nvSpPr>
        <p:spPr/>
        <p:txBody>
          <a:bodyPr>
            <a:normAutofit fontScale="90000"/>
          </a:bodyPr>
          <a:lstStyle/>
          <a:p>
            <a:pPr algn="ctr"/>
            <a:r>
              <a:rPr lang="de-DE" b="1" dirty="0">
                <a:solidFill>
                  <a:schemeClr val="bg1"/>
                </a:solidFill>
                <a:effectLst/>
                <a:latin typeface="Imprint MT Shadow" panose="04020605060303030202" pitchFamily="82" charset="0"/>
                <a:ea typeface="Calibri" panose="020F0502020204030204" pitchFamily="34" charset="0"/>
              </a:rPr>
              <a:t>Verantwortung der Wissenschaft </a:t>
            </a:r>
            <a:br>
              <a:rPr lang="de-DE" b="1" dirty="0">
                <a:solidFill>
                  <a:schemeClr val="bg1"/>
                </a:solidFill>
                <a:effectLst/>
                <a:latin typeface="Imprint MT Shadow" panose="04020605060303030202" pitchFamily="82" charset="0"/>
                <a:ea typeface="Calibri" panose="020F0502020204030204" pitchFamily="34" charset="0"/>
              </a:rPr>
            </a:br>
            <a:br>
              <a:rPr lang="de-DE" b="1" dirty="0">
                <a:solidFill>
                  <a:schemeClr val="bg1"/>
                </a:solidFill>
                <a:effectLst/>
                <a:latin typeface="Imprint MT Shadow" panose="04020605060303030202" pitchFamily="82" charset="0"/>
                <a:ea typeface="Calibri" panose="020F0502020204030204" pitchFamily="34" charset="0"/>
              </a:rPr>
            </a:br>
            <a:r>
              <a:rPr lang="de-DE" sz="4400" b="1" dirty="0">
                <a:solidFill>
                  <a:schemeClr val="bg1"/>
                </a:solidFill>
                <a:effectLst/>
                <a:latin typeface="Imprint MT Shadow" panose="04020605060303030202" pitchFamily="82" charset="0"/>
                <a:ea typeface="Garamond" panose="02020404030301010803" pitchFamily="18" charset="0"/>
                <a:cs typeface="Times New Roman" panose="02020603050405020304" pitchFamily="18" charset="0"/>
              </a:rPr>
              <a:t>Bericht der Präsidentin der Leibniz-Sozietät</a:t>
            </a:r>
            <a:br>
              <a:rPr lang="de-DE" dirty="0">
                <a:solidFill>
                  <a:schemeClr val="bg1"/>
                </a:solidFill>
                <a:latin typeface="Calibri" panose="020F0502020204030204" pitchFamily="34" charset="0"/>
                <a:ea typeface="Garamond" panose="02020404030301010803" pitchFamily="18" charset="0"/>
                <a:cs typeface="Times New Roman" panose="02020603050405020304" pitchFamily="18" charset="0"/>
              </a:rPr>
            </a:br>
            <a:endParaRPr lang="de-DE" dirty="0"/>
          </a:p>
        </p:txBody>
      </p:sp>
      <p:sp>
        <p:nvSpPr>
          <p:cNvPr id="3" name="Textplatzhalter 2">
            <a:extLst>
              <a:ext uri="{FF2B5EF4-FFF2-40B4-BE49-F238E27FC236}">
                <a16:creationId xmlns:a16="http://schemas.microsoft.com/office/drawing/2014/main" id="{D34A3313-3BBF-4D1D-9316-7E171A25D48F}"/>
              </a:ext>
            </a:extLst>
          </p:cNvPr>
          <p:cNvSpPr>
            <a:spLocks noGrp="1"/>
          </p:cNvSpPr>
          <p:nvPr>
            <p:ph type="body" idx="1"/>
          </p:nvPr>
        </p:nvSpPr>
        <p:spPr/>
        <p:txBody>
          <a:bodyPr>
            <a:normAutofit/>
          </a:bodyPr>
          <a:lstStyle/>
          <a:p>
            <a:pPr algn="ctr"/>
            <a:r>
              <a:rPr lang="de-DE" sz="2800" dirty="0">
                <a:solidFill>
                  <a:srgbClr val="66CCFF"/>
                </a:solidFill>
              </a:rPr>
              <a:t>Prof. Dr. Gerda Haßler</a:t>
            </a:r>
          </a:p>
        </p:txBody>
      </p:sp>
      <p:sp>
        <p:nvSpPr>
          <p:cNvPr id="4" name="Foliennummernplatzhalter 3">
            <a:extLst>
              <a:ext uri="{FF2B5EF4-FFF2-40B4-BE49-F238E27FC236}">
                <a16:creationId xmlns:a16="http://schemas.microsoft.com/office/drawing/2014/main" id="{1AB6277D-49F3-4248-BF58-0C583768829D}"/>
              </a:ext>
            </a:extLst>
          </p:cNvPr>
          <p:cNvSpPr>
            <a:spLocks noGrp="1"/>
          </p:cNvSpPr>
          <p:nvPr>
            <p:ph type="sldNum" sz="quarter" idx="12"/>
          </p:nvPr>
        </p:nvSpPr>
        <p:spPr/>
        <p:txBody>
          <a:bodyPr/>
          <a:lstStyle/>
          <a:p>
            <a:fld id="{9E746B43-6AAE-4533-9545-2821474D9A1C}" type="slidenum">
              <a:rPr lang="de-DE" smtClean="0"/>
              <a:t>1</a:t>
            </a:fld>
            <a:endParaRPr lang="de-DE"/>
          </a:p>
        </p:txBody>
      </p:sp>
      <p:pic>
        <p:nvPicPr>
          <p:cNvPr id="5" name="Picture 4">
            <a:extLst>
              <a:ext uri="{FF2B5EF4-FFF2-40B4-BE49-F238E27FC236}">
                <a16:creationId xmlns:a16="http://schemas.microsoft.com/office/drawing/2014/main" id="{B5B046AE-9369-4182-D155-EB59292E4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4837" y="471825"/>
            <a:ext cx="828000" cy="8280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49F87EBD-4527-47A3-7114-7800011CEA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91109647"/>
      </p:ext>
    </p:extLst>
  </p:cSld>
  <p:clrMapOvr>
    <a:masterClrMapping/>
  </p:clrMapOvr>
  <mc:AlternateContent xmlns:mc="http://schemas.openxmlformats.org/markup-compatibility/2006" xmlns:p14="http://schemas.microsoft.com/office/powerpoint/2010/main">
    <mc:Choice Requires="p14">
      <p:transition spd="slow" p14:dur="2000" advTm="89636"/>
    </mc:Choice>
    <mc:Fallback xmlns="">
      <p:transition spd="slow" advTm="8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F9071E7-41C2-F209-E262-41737DDFB462}"/>
              </a:ext>
            </a:extLst>
          </p:cNvPr>
          <p:cNvSpPr>
            <a:spLocks noGrp="1"/>
          </p:cNvSpPr>
          <p:nvPr>
            <p:ph type="title"/>
          </p:nvPr>
        </p:nvSpPr>
        <p:spPr/>
        <p:txBody>
          <a:bodyPr/>
          <a:lstStyle/>
          <a:p>
            <a:r>
              <a:rPr lang="de-DE" sz="4400" dirty="0">
                <a:solidFill>
                  <a:schemeClr val="bg1"/>
                </a:solidFill>
                <a:effectLst/>
                <a:latin typeface="Times New Roman" panose="02020603050405020304" pitchFamily="18" charset="0"/>
                <a:ea typeface="Calibri" panose="020F0502020204030204" pitchFamily="34" charset="0"/>
              </a:rPr>
              <a:t>Wahrnehmung der Verantwortung zur Auseinandersetzung mit aktuellen Problemen </a:t>
            </a:r>
            <a:endParaRPr lang="de-DE" dirty="0"/>
          </a:p>
        </p:txBody>
      </p:sp>
      <p:sp>
        <p:nvSpPr>
          <p:cNvPr id="6" name="Inhaltsplatzhalter 5">
            <a:extLst>
              <a:ext uri="{FF2B5EF4-FFF2-40B4-BE49-F238E27FC236}">
                <a16:creationId xmlns:a16="http://schemas.microsoft.com/office/drawing/2014/main" id="{4CADFDB0-32CB-42FD-28D9-13155CA82895}"/>
              </a:ext>
            </a:extLst>
          </p:cNvPr>
          <p:cNvSpPr>
            <a:spLocks noGrp="1"/>
          </p:cNvSpPr>
          <p:nvPr>
            <p:ph sz="half" idx="1"/>
          </p:nvPr>
        </p:nvSpPr>
        <p:spPr/>
        <p:txBody>
          <a:bodyPr>
            <a:normAutofit lnSpcReduction="10000"/>
          </a:bodyPr>
          <a:lstStyle/>
          <a:p>
            <a:r>
              <a:rPr lang="de-DE" sz="2800" dirty="0">
                <a:solidFill>
                  <a:schemeClr val="bg1"/>
                </a:solidFill>
                <a:effectLst/>
                <a:latin typeface="Times New Roman" panose="02020603050405020304" pitchFamily="18" charset="0"/>
                <a:ea typeface="Calibri" panose="020F0502020204030204" pitchFamily="34" charset="0"/>
              </a:rPr>
              <a:t>Berichte über chemische und biochemische Methoden für die gezielte Modifikation von Peptiden, Proteinen und Antikörpern, die für die Beantwortung biologischer Fragestellungen aus der Grundlagenforschung verwendet werden und gleichzeitig aber auch als neue Biopharmazeutika für pharmazeutische Anwendungen genutzt werden</a:t>
            </a:r>
          </a:p>
        </p:txBody>
      </p:sp>
      <p:sp>
        <p:nvSpPr>
          <p:cNvPr id="4" name="Foliennummernplatzhalter 3">
            <a:extLst>
              <a:ext uri="{FF2B5EF4-FFF2-40B4-BE49-F238E27FC236}">
                <a16:creationId xmlns:a16="http://schemas.microsoft.com/office/drawing/2014/main" id="{F5EA320E-8950-CBD0-6E2A-E7A4BDBC22FE}"/>
              </a:ext>
            </a:extLst>
          </p:cNvPr>
          <p:cNvSpPr>
            <a:spLocks noGrp="1"/>
          </p:cNvSpPr>
          <p:nvPr>
            <p:ph type="sldNum" sz="quarter" idx="12"/>
          </p:nvPr>
        </p:nvSpPr>
        <p:spPr/>
        <p:txBody>
          <a:bodyPr/>
          <a:lstStyle/>
          <a:p>
            <a:fld id="{9E746B43-6AAE-4533-9545-2821474D9A1C}" type="slidenum">
              <a:rPr lang="de-DE" smtClean="0"/>
              <a:t>10</a:t>
            </a:fld>
            <a:endParaRPr lang="de-DE"/>
          </a:p>
        </p:txBody>
      </p:sp>
      <p:pic>
        <p:nvPicPr>
          <p:cNvPr id="3074" name="Picture 2" descr="Hackenberger-bioconjugation">
            <a:extLst>
              <a:ext uri="{FF2B5EF4-FFF2-40B4-BE49-F238E27FC236}">
                <a16:creationId xmlns:a16="http://schemas.microsoft.com/office/drawing/2014/main" id="{225EA8E3-FC74-25C7-5503-7F512431A26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72200" y="2842839"/>
            <a:ext cx="5181600" cy="231690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F36BF29-2C07-2FC9-2FE0-C12D8BE20A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5315290"/>
      </p:ext>
    </p:extLst>
  </p:cSld>
  <p:clrMapOvr>
    <a:masterClrMapping/>
  </p:clrMapOvr>
  <mc:AlternateContent xmlns:mc="http://schemas.openxmlformats.org/markup-compatibility/2006" xmlns:p14="http://schemas.microsoft.com/office/powerpoint/2010/main">
    <mc:Choice Requires="p14">
      <p:transition spd="slow" p14:dur="2000" advTm="31311"/>
    </mc:Choice>
    <mc:Fallback xmlns="">
      <p:transition spd="slow" advTm="3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B6D5EAB-2CAE-EEE7-D5F6-E89338F2518B}"/>
              </a:ext>
            </a:extLst>
          </p:cNvPr>
          <p:cNvSpPr>
            <a:spLocks noGrp="1"/>
          </p:cNvSpPr>
          <p:nvPr>
            <p:ph type="title"/>
          </p:nvPr>
        </p:nvSpPr>
        <p:spPr/>
        <p:txBody>
          <a:bodyPr/>
          <a:lstStyle/>
          <a:p>
            <a:r>
              <a:rPr lang="de-DE" sz="4400" dirty="0">
                <a:solidFill>
                  <a:schemeClr val="bg1"/>
                </a:solidFill>
                <a:effectLst/>
                <a:latin typeface="Times New Roman" panose="02020603050405020304" pitchFamily="18" charset="0"/>
                <a:ea typeface="Calibri" panose="020F0502020204030204" pitchFamily="34" charset="0"/>
              </a:rPr>
              <a:t>Wahrnehmung der Verantwortung zur Auseinandersetzung mit aktuellen Problemen </a:t>
            </a:r>
            <a:endParaRPr lang="de-DE" dirty="0"/>
          </a:p>
        </p:txBody>
      </p:sp>
      <p:sp>
        <p:nvSpPr>
          <p:cNvPr id="7" name="Inhaltsplatzhalter 6">
            <a:extLst>
              <a:ext uri="{FF2B5EF4-FFF2-40B4-BE49-F238E27FC236}">
                <a16:creationId xmlns:a16="http://schemas.microsoft.com/office/drawing/2014/main" id="{4C681C85-04A3-E311-A201-234712C79C81}"/>
              </a:ext>
            </a:extLst>
          </p:cNvPr>
          <p:cNvSpPr>
            <a:spLocks noGrp="1"/>
          </p:cNvSpPr>
          <p:nvPr>
            <p:ph idx="1"/>
          </p:nvPr>
        </p:nvSpPr>
        <p:spPr/>
        <p:txBody>
          <a:bodyPr>
            <a:normAutofit fontScale="92500" lnSpcReduction="10000"/>
          </a:bodyPr>
          <a:lstStyle/>
          <a:p>
            <a:r>
              <a:rPr lang="de-DE" sz="3600" dirty="0">
                <a:solidFill>
                  <a:schemeClr val="bg1"/>
                </a:solidFill>
                <a:effectLst/>
                <a:latin typeface="Times New Roman" panose="02020603050405020304" pitchFamily="18" charset="0"/>
                <a:ea typeface="Calibri" panose="020F0502020204030204" pitchFamily="34" charset="0"/>
              </a:rPr>
              <a:t>Lernen und der Lehre in indigenen Quechua-Gemeinschaften </a:t>
            </a:r>
          </a:p>
          <a:p>
            <a:endParaRPr lang="de-DE" sz="1800" dirty="0">
              <a:solidFill>
                <a:schemeClr val="bg1"/>
              </a:solidFill>
              <a:effectLst/>
              <a:latin typeface="Times New Roman" panose="02020603050405020304" pitchFamily="18" charset="0"/>
              <a:ea typeface="Calibri" panose="020F0502020204030204" pitchFamily="34" charset="0"/>
            </a:endParaRPr>
          </a:p>
          <a:p>
            <a:endParaRPr lang="de-DE" sz="1800" dirty="0">
              <a:solidFill>
                <a:schemeClr val="bg1"/>
              </a:solidFill>
              <a:effectLst/>
              <a:latin typeface="Times New Roman" panose="02020603050405020304" pitchFamily="18" charset="0"/>
              <a:ea typeface="Calibri" panose="020F0502020204030204" pitchFamily="34" charset="0"/>
            </a:endParaRPr>
          </a:p>
          <a:p>
            <a:endParaRPr lang="de-DE" sz="1800" dirty="0">
              <a:solidFill>
                <a:schemeClr val="bg1"/>
              </a:solidFill>
              <a:latin typeface="Times New Roman" panose="02020603050405020304" pitchFamily="18" charset="0"/>
              <a:ea typeface="Calibri" panose="020F0502020204030204" pitchFamily="34" charset="0"/>
            </a:endParaRPr>
          </a:p>
          <a:p>
            <a:endParaRPr lang="de-DE" sz="1800" dirty="0">
              <a:solidFill>
                <a:schemeClr val="bg1"/>
              </a:solidFill>
              <a:effectLst/>
              <a:latin typeface="Times New Roman" panose="02020603050405020304" pitchFamily="18" charset="0"/>
              <a:ea typeface="Calibri" panose="020F0502020204030204" pitchFamily="34" charset="0"/>
            </a:endParaRPr>
          </a:p>
          <a:p>
            <a:endParaRPr lang="de-DE" sz="1800" dirty="0">
              <a:solidFill>
                <a:schemeClr val="bg1"/>
              </a:solidFill>
              <a:latin typeface="Times New Roman" panose="02020603050405020304" pitchFamily="18" charset="0"/>
              <a:ea typeface="Calibri" panose="020F0502020204030204" pitchFamily="34" charset="0"/>
            </a:endParaRPr>
          </a:p>
          <a:p>
            <a:endParaRPr lang="de-DE" sz="1800" dirty="0">
              <a:solidFill>
                <a:schemeClr val="bg1"/>
              </a:solidFill>
              <a:effectLst/>
              <a:latin typeface="Times New Roman" panose="02020603050405020304" pitchFamily="18" charset="0"/>
              <a:ea typeface="Calibri" panose="020F0502020204030204" pitchFamily="34" charset="0"/>
            </a:endParaRPr>
          </a:p>
          <a:p>
            <a:endParaRPr lang="de-DE" sz="1800" dirty="0">
              <a:solidFill>
                <a:schemeClr val="bg1"/>
              </a:solidFill>
              <a:latin typeface="Times New Roman" panose="02020603050405020304" pitchFamily="18" charset="0"/>
              <a:ea typeface="Calibri" panose="020F0502020204030204" pitchFamily="34" charset="0"/>
            </a:endParaRPr>
          </a:p>
          <a:p>
            <a:r>
              <a:rPr lang="de-DE" sz="3600" dirty="0">
                <a:solidFill>
                  <a:schemeClr val="bg1"/>
                </a:solidFill>
                <a:effectLst/>
                <a:latin typeface="Times New Roman" panose="02020603050405020304" pitchFamily="18" charset="0"/>
                <a:ea typeface="Calibri" panose="020F0502020204030204" pitchFamily="34" charset="0"/>
              </a:rPr>
              <a:t>Skizzierung von Grundzügen</a:t>
            </a:r>
            <a:br>
              <a:rPr lang="de-DE" sz="3600" dirty="0">
                <a:solidFill>
                  <a:schemeClr val="bg1"/>
                </a:solidFill>
                <a:effectLst/>
                <a:latin typeface="Times New Roman" panose="02020603050405020304" pitchFamily="18" charset="0"/>
                <a:ea typeface="Calibri" panose="020F0502020204030204" pitchFamily="34" charset="0"/>
              </a:rPr>
            </a:br>
            <a:r>
              <a:rPr lang="de-DE" sz="3600" dirty="0">
                <a:solidFill>
                  <a:schemeClr val="bg1"/>
                </a:solidFill>
                <a:effectLst/>
                <a:latin typeface="Times New Roman" panose="02020603050405020304" pitchFamily="18" charset="0"/>
                <a:ea typeface="Calibri" panose="020F0502020204030204" pitchFamily="34" charset="0"/>
              </a:rPr>
              <a:t> einer Theorie der Transkulturalität</a:t>
            </a:r>
            <a:endParaRPr lang="de-DE" sz="3600" dirty="0">
              <a:solidFill>
                <a:schemeClr val="bg1"/>
              </a:solidFill>
            </a:endParaRPr>
          </a:p>
        </p:txBody>
      </p:sp>
      <p:sp>
        <p:nvSpPr>
          <p:cNvPr id="5" name="Foliennummernplatzhalter 4">
            <a:extLst>
              <a:ext uri="{FF2B5EF4-FFF2-40B4-BE49-F238E27FC236}">
                <a16:creationId xmlns:a16="http://schemas.microsoft.com/office/drawing/2014/main" id="{041D3EC4-AEC7-E1E2-E357-4DADB26ACEBD}"/>
              </a:ext>
            </a:extLst>
          </p:cNvPr>
          <p:cNvSpPr>
            <a:spLocks noGrp="1"/>
          </p:cNvSpPr>
          <p:nvPr>
            <p:ph type="sldNum" sz="quarter" idx="12"/>
          </p:nvPr>
        </p:nvSpPr>
        <p:spPr/>
        <p:txBody>
          <a:bodyPr/>
          <a:lstStyle/>
          <a:p>
            <a:fld id="{9E746B43-6AAE-4533-9545-2821474D9A1C}" type="slidenum">
              <a:rPr lang="de-DE" smtClean="0"/>
              <a:t>11</a:t>
            </a:fld>
            <a:endParaRPr lang="de-DE"/>
          </a:p>
        </p:txBody>
      </p:sp>
      <p:pic>
        <p:nvPicPr>
          <p:cNvPr id="4100" name="Picture 4" descr="Kichwa-Indigene mit Gesichtsbemalung ©OroVerde/M.Baumann">
            <a:extLst>
              <a:ext uri="{FF2B5EF4-FFF2-40B4-BE49-F238E27FC236}">
                <a16:creationId xmlns:a16="http://schemas.microsoft.com/office/drawing/2014/main" id="{31C045BE-F318-C354-9807-F1B66EFFE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400" y="2686539"/>
            <a:ext cx="7948800"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92E902A-84FF-375B-5466-DC98EFDAC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660" y="3861892"/>
            <a:ext cx="2535555" cy="3636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4054BF4-6333-8FAF-4543-0D9E88A162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22776356"/>
      </p:ext>
    </p:extLst>
  </p:cSld>
  <p:clrMapOvr>
    <a:masterClrMapping/>
  </p:clrMapOvr>
  <mc:AlternateContent xmlns:mc="http://schemas.openxmlformats.org/markup-compatibility/2006" xmlns:p14="http://schemas.microsoft.com/office/powerpoint/2010/main">
    <mc:Choice Requires="p14">
      <p:transition spd="slow" p14:dur="2000" advTm="32204"/>
    </mc:Choice>
    <mc:Fallback xmlns="">
      <p:transition spd="slow" advTm="32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2126CB-47A5-FF37-E032-08DFE4DF6128}"/>
              </a:ext>
            </a:extLst>
          </p:cNvPr>
          <p:cNvSpPr>
            <a:spLocks noGrp="1"/>
          </p:cNvSpPr>
          <p:nvPr>
            <p:ph type="title"/>
          </p:nvPr>
        </p:nvSpPr>
        <p:spPr/>
        <p:txBody>
          <a:bodyPr/>
          <a:lstStyle/>
          <a:p>
            <a:r>
              <a:rPr lang="de-DE" sz="4400" dirty="0">
                <a:solidFill>
                  <a:schemeClr val="bg1"/>
                </a:solidFill>
                <a:effectLst/>
                <a:latin typeface="Times New Roman" panose="02020603050405020304" pitchFamily="18" charset="0"/>
                <a:ea typeface="Calibri" panose="020F0502020204030204" pitchFamily="34" charset="0"/>
              </a:rPr>
              <a:t>Wahrnehmung der Verantwortung zur Auseinandersetzung mit aktuellen Problemen </a:t>
            </a:r>
            <a:endParaRPr lang="de-DE" dirty="0"/>
          </a:p>
        </p:txBody>
      </p:sp>
      <p:sp>
        <p:nvSpPr>
          <p:cNvPr id="3" name="Inhaltsplatzhalter 2">
            <a:extLst>
              <a:ext uri="{FF2B5EF4-FFF2-40B4-BE49-F238E27FC236}">
                <a16:creationId xmlns:a16="http://schemas.microsoft.com/office/drawing/2014/main" id="{7B5B752A-5E51-6F06-F438-6CA459C86C22}"/>
              </a:ext>
            </a:extLst>
          </p:cNvPr>
          <p:cNvSpPr>
            <a:spLocks noGrp="1"/>
          </p:cNvSpPr>
          <p:nvPr>
            <p:ph sz="half" idx="1"/>
          </p:nvPr>
        </p:nvSpPr>
        <p:spPr/>
        <p:txBody>
          <a:bodyPr>
            <a:normAutofit/>
          </a:bodyPr>
          <a:lstStyle/>
          <a:p>
            <a:r>
              <a:rPr lang="de-DE" sz="3200" dirty="0">
                <a:solidFill>
                  <a:schemeClr val="bg1"/>
                </a:solidFill>
                <a:effectLst/>
                <a:latin typeface="Times New Roman" panose="02020603050405020304" pitchFamily="18" charset="0"/>
                <a:ea typeface="Calibri" panose="020F0502020204030204" pitchFamily="34" charset="0"/>
              </a:rPr>
              <a:t>Verhältnis der Wissenschaft zur nationalsozialistischen Verfolgung und Unterdrückung und ihren politischen, nationalistischen und rassistischen Zielen </a:t>
            </a:r>
            <a:endParaRPr lang="de-DE" sz="3200" dirty="0">
              <a:solidFill>
                <a:schemeClr val="bg1"/>
              </a:solidFill>
            </a:endParaRPr>
          </a:p>
        </p:txBody>
      </p:sp>
      <p:sp>
        <p:nvSpPr>
          <p:cNvPr id="4" name="Foliennummernplatzhalter 3">
            <a:extLst>
              <a:ext uri="{FF2B5EF4-FFF2-40B4-BE49-F238E27FC236}">
                <a16:creationId xmlns:a16="http://schemas.microsoft.com/office/drawing/2014/main" id="{D5B1E814-3933-CEF4-0712-6DBB68198B37}"/>
              </a:ext>
            </a:extLst>
          </p:cNvPr>
          <p:cNvSpPr>
            <a:spLocks noGrp="1"/>
          </p:cNvSpPr>
          <p:nvPr>
            <p:ph type="sldNum" sz="quarter" idx="12"/>
          </p:nvPr>
        </p:nvSpPr>
        <p:spPr/>
        <p:txBody>
          <a:bodyPr/>
          <a:lstStyle/>
          <a:p>
            <a:fld id="{9E746B43-6AAE-4533-9545-2821474D9A1C}" type="slidenum">
              <a:rPr lang="de-DE" smtClean="0"/>
              <a:t>12</a:t>
            </a:fld>
            <a:endParaRPr lang="de-DE"/>
          </a:p>
        </p:txBody>
      </p:sp>
      <p:pic>
        <p:nvPicPr>
          <p:cNvPr id="5122" name="Picture 2" descr="Schagen (2022-06-09) Foto für Bericht Pfaff">
            <a:extLst>
              <a:ext uri="{FF2B5EF4-FFF2-40B4-BE49-F238E27FC236}">
                <a16:creationId xmlns:a16="http://schemas.microsoft.com/office/drawing/2014/main" id="{52EE1BD3-5F9E-1475-6CB8-15F595F22ED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019800" y="2043573"/>
            <a:ext cx="5669881" cy="352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BDA16CD8-610B-842A-8920-AA240BF8E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67514599"/>
      </p:ext>
    </p:extLst>
  </p:cSld>
  <p:clrMapOvr>
    <a:masterClrMapping/>
  </p:clrMapOvr>
  <mc:AlternateContent xmlns:mc="http://schemas.openxmlformats.org/markup-compatibility/2006" xmlns:p14="http://schemas.microsoft.com/office/powerpoint/2010/main">
    <mc:Choice Requires="p14">
      <p:transition spd="slow" p14:dur="2000" advTm="18681"/>
    </mc:Choice>
    <mc:Fallback xmlns="">
      <p:transition spd="slow" advTm="18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A7C5C19-9A23-2891-17CC-4D9EF2283DA5}"/>
              </a:ext>
            </a:extLst>
          </p:cNvPr>
          <p:cNvSpPr>
            <a:spLocks noGrp="1"/>
          </p:cNvSpPr>
          <p:nvPr>
            <p:ph type="title"/>
          </p:nvPr>
        </p:nvSpPr>
        <p:spPr/>
        <p:txBody>
          <a:bodyPr>
            <a:normAutofit/>
          </a:bodyPr>
          <a:lstStyle/>
          <a:p>
            <a:pPr algn="ctr"/>
            <a:r>
              <a:rPr lang="de-DE" sz="5400" dirty="0">
                <a:solidFill>
                  <a:schemeClr val="bg1"/>
                </a:solidFill>
                <a:effectLst/>
                <a:latin typeface="Times New Roman" panose="02020603050405020304" pitchFamily="18" charset="0"/>
                <a:ea typeface="Calibri" panose="020F0502020204030204" pitchFamily="34" charset="0"/>
              </a:rPr>
              <a:t>Verantwortung zum Vermitteln von Erkenntnissen an ein multidisziplinäres Publikum </a:t>
            </a:r>
            <a:endParaRPr lang="de-DE" sz="5400" dirty="0">
              <a:solidFill>
                <a:schemeClr val="bg1"/>
              </a:solidFill>
            </a:endParaRPr>
          </a:p>
        </p:txBody>
      </p:sp>
      <p:sp>
        <p:nvSpPr>
          <p:cNvPr id="9" name="Textplatzhalter 8">
            <a:extLst>
              <a:ext uri="{FF2B5EF4-FFF2-40B4-BE49-F238E27FC236}">
                <a16:creationId xmlns:a16="http://schemas.microsoft.com/office/drawing/2014/main" id="{87C07D4C-63F0-3599-B759-7F96A010D3F3}"/>
              </a:ext>
            </a:extLst>
          </p:cNvPr>
          <p:cNvSpPr>
            <a:spLocks noGrp="1"/>
          </p:cNvSpPr>
          <p:nvPr>
            <p:ph type="body" idx="1"/>
          </p:nvPr>
        </p:nvSpPr>
        <p:spPr/>
        <p:txBody>
          <a:bodyPr/>
          <a:lstStyle/>
          <a:p>
            <a:endParaRPr lang="de-DE"/>
          </a:p>
        </p:txBody>
      </p:sp>
      <p:sp>
        <p:nvSpPr>
          <p:cNvPr id="5" name="Foliennummernplatzhalter 4">
            <a:extLst>
              <a:ext uri="{FF2B5EF4-FFF2-40B4-BE49-F238E27FC236}">
                <a16:creationId xmlns:a16="http://schemas.microsoft.com/office/drawing/2014/main" id="{1EBD3098-8AA7-4A0B-C78E-8573C4A61A97}"/>
              </a:ext>
            </a:extLst>
          </p:cNvPr>
          <p:cNvSpPr>
            <a:spLocks noGrp="1"/>
          </p:cNvSpPr>
          <p:nvPr>
            <p:ph type="sldNum" sz="quarter" idx="12"/>
          </p:nvPr>
        </p:nvSpPr>
        <p:spPr/>
        <p:txBody>
          <a:bodyPr/>
          <a:lstStyle/>
          <a:p>
            <a:fld id="{9E746B43-6AAE-4533-9545-2821474D9A1C}" type="slidenum">
              <a:rPr lang="de-DE" smtClean="0"/>
              <a:t>13</a:t>
            </a:fld>
            <a:endParaRPr lang="de-DE"/>
          </a:p>
        </p:txBody>
      </p:sp>
      <p:pic>
        <p:nvPicPr>
          <p:cNvPr id="2" name="Audio 1">
            <a:hlinkClick r:id="" action="ppaction://media"/>
            <a:extLst>
              <a:ext uri="{FF2B5EF4-FFF2-40B4-BE49-F238E27FC236}">
                <a16:creationId xmlns:a16="http://schemas.microsoft.com/office/drawing/2014/main" id="{D5AC3F98-EB08-813D-E408-084246106D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8926649"/>
      </p:ext>
    </p:extLst>
  </p:cSld>
  <p:clrMapOvr>
    <a:masterClrMapping/>
  </p:clrMapOvr>
  <mc:AlternateContent xmlns:mc="http://schemas.openxmlformats.org/markup-compatibility/2006" xmlns:p14="http://schemas.microsoft.com/office/powerpoint/2010/main">
    <mc:Choice Requires="p14">
      <p:transition spd="slow" p14:dur="2000" advTm="60614"/>
    </mc:Choice>
    <mc:Fallback xmlns="">
      <p:transition spd="slow" advTm="6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6F5DA-37D2-4D19-939D-EDCB770D01E3}"/>
              </a:ext>
            </a:extLst>
          </p:cNvPr>
          <p:cNvSpPr>
            <a:spLocks noGrp="1"/>
          </p:cNvSpPr>
          <p:nvPr>
            <p:ph type="title"/>
          </p:nvPr>
        </p:nvSpPr>
        <p:spPr/>
        <p:txBody>
          <a:bodyPr/>
          <a:lstStyle/>
          <a:p>
            <a:r>
              <a:rPr lang="de-DE" dirty="0">
                <a:solidFill>
                  <a:schemeClr val="bg1"/>
                </a:solidFill>
              </a:rPr>
              <a:t>Sitzungsberichte</a:t>
            </a:r>
          </a:p>
        </p:txBody>
      </p:sp>
      <p:sp>
        <p:nvSpPr>
          <p:cNvPr id="4" name="Foliennummernplatzhalter 3">
            <a:extLst>
              <a:ext uri="{FF2B5EF4-FFF2-40B4-BE49-F238E27FC236}">
                <a16:creationId xmlns:a16="http://schemas.microsoft.com/office/drawing/2014/main" id="{8B34773F-CFDF-CFF3-166A-FF23AECE11B9}"/>
              </a:ext>
            </a:extLst>
          </p:cNvPr>
          <p:cNvSpPr>
            <a:spLocks noGrp="1"/>
          </p:cNvSpPr>
          <p:nvPr>
            <p:ph type="sldNum" sz="quarter" idx="12"/>
          </p:nvPr>
        </p:nvSpPr>
        <p:spPr/>
        <p:txBody>
          <a:bodyPr/>
          <a:lstStyle/>
          <a:p>
            <a:fld id="{9E746B43-6AAE-4533-9545-2821474D9A1C}" type="slidenum">
              <a:rPr lang="de-DE" smtClean="0"/>
              <a:t>14</a:t>
            </a:fld>
            <a:endParaRPr lang="de-DE"/>
          </a:p>
        </p:txBody>
      </p:sp>
      <p:pic>
        <p:nvPicPr>
          <p:cNvPr id="1026" name="Picture 2">
            <a:extLst>
              <a:ext uri="{FF2B5EF4-FFF2-40B4-BE49-F238E27FC236}">
                <a16:creationId xmlns:a16="http://schemas.microsoft.com/office/drawing/2014/main" id="{22E56DA7-042D-20FA-7D3D-4DE48373E67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0692" y="1649824"/>
            <a:ext cx="321564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9A7151D9-FEA9-343C-59A5-E99CE1EF1F38}"/>
              </a:ext>
            </a:extLst>
          </p:cNvPr>
          <p:cNvPicPr>
            <a:picLocks noChangeAspect="1"/>
          </p:cNvPicPr>
          <p:nvPr/>
        </p:nvPicPr>
        <p:blipFill>
          <a:blip r:embed="rId5"/>
          <a:stretch>
            <a:fillRect/>
          </a:stretch>
        </p:blipFill>
        <p:spPr>
          <a:xfrm>
            <a:off x="8518302" y="1649824"/>
            <a:ext cx="3228975" cy="4572000"/>
          </a:xfrm>
          <a:prstGeom prst="rect">
            <a:avLst/>
          </a:prstGeom>
        </p:spPr>
      </p:pic>
      <p:pic>
        <p:nvPicPr>
          <p:cNvPr id="8" name="Grafik 7">
            <a:extLst>
              <a:ext uri="{FF2B5EF4-FFF2-40B4-BE49-F238E27FC236}">
                <a16:creationId xmlns:a16="http://schemas.microsoft.com/office/drawing/2014/main" id="{3D056788-67E9-F978-46BF-80AC8B816F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5000" y="1685824"/>
            <a:ext cx="3402000" cy="4536000"/>
          </a:xfrm>
          <a:prstGeom prst="rect">
            <a:avLst/>
          </a:prstGeom>
        </p:spPr>
      </p:pic>
      <p:pic>
        <p:nvPicPr>
          <p:cNvPr id="3" name="Audio 2">
            <a:hlinkClick r:id="" action="ppaction://media"/>
            <a:extLst>
              <a:ext uri="{FF2B5EF4-FFF2-40B4-BE49-F238E27FC236}">
                <a16:creationId xmlns:a16="http://schemas.microsoft.com/office/drawing/2014/main" id="{FE2428A3-774F-C876-3E0E-C52ABBE246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57242198"/>
      </p:ext>
    </p:extLst>
  </p:cSld>
  <p:clrMapOvr>
    <a:masterClrMapping/>
  </p:clrMapOvr>
  <mc:AlternateContent xmlns:mc="http://schemas.openxmlformats.org/markup-compatibility/2006" xmlns:p14="http://schemas.microsoft.com/office/powerpoint/2010/main">
    <mc:Choice Requires="p14">
      <p:transition spd="slow" p14:dur="2000" advTm="14473"/>
    </mc:Choice>
    <mc:Fallback xmlns="">
      <p:transition spd="slow" advTm="14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43BDFE-838E-114E-C13B-7305D2A2AAD3}"/>
              </a:ext>
            </a:extLst>
          </p:cNvPr>
          <p:cNvSpPr>
            <a:spLocks noGrp="1"/>
          </p:cNvSpPr>
          <p:nvPr>
            <p:ph type="title"/>
          </p:nvPr>
        </p:nvSpPr>
        <p:spPr/>
        <p:txBody>
          <a:bodyPr/>
          <a:lstStyle/>
          <a:p>
            <a:r>
              <a:rPr lang="de-DE" dirty="0">
                <a:solidFill>
                  <a:schemeClr val="bg1"/>
                </a:solidFill>
              </a:rPr>
              <a:t>Abhandlungen</a:t>
            </a:r>
          </a:p>
        </p:txBody>
      </p:sp>
      <p:sp>
        <p:nvSpPr>
          <p:cNvPr id="3" name="Inhaltsplatzhalter 2">
            <a:extLst>
              <a:ext uri="{FF2B5EF4-FFF2-40B4-BE49-F238E27FC236}">
                <a16:creationId xmlns:a16="http://schemas.microsoft.com/office/drawing/2014/main" id="{368C9E90-3FF9-12A7-FCA5-0DEFFDFB1C1F}"/>
              </a:ext>
            </a:extLst>
          </p:cNvPr>
          <p:cNvSpPr>
            <a:spLocks noGrp="1"/>
          </p:cNvSpPr>
          <p:nvPr>
            <p:ph sz="half" idx="1"/>
          </p:nvPr>
        </p:nvSpPr>
        <p:spPr/>
        <p:txBody>
          <a:bodyPr>
            <a:normAutofit/>
          </a:bodyPr>
          <a:lstStyle/>
          <a:p>
            <a:r>
              <a:rPr lang="de-DE" sz="2400" b="0" i="0" dirty="0">
                <a:solidFill>
                  <a:schemeClr val="bg1"/>
                </a:solidFill>
                <a:effectLst/>
                <a:latin typeface="Arial" panose="020B0604020202020204" pitchFamily="34" charset="0"/>
              </a:rPr>
              <a:t>Herrmann, Dieter B. (Hrsg.) (2022): </a:t>
            </a:r>
            <a:r>
              <a:rPr lang="de-DE" sz="2400" b="0" i="1" dirty="0">
                <a:solidFill>
                  <a:schemeClr val="bg1"/>
                </a:solidFill>
                <a:effectLst/>
                <a:latin typeface="Arial" panose="020B0604020202020204" pitchFamily="34" charset="0"/>
              </a:rPr>
              <a:t>Wissenschaftlich-technische Aspekte der Venuserkundung. Gestern – Heute – Morgen</a:t>
            </a:r>
            <a:r>
              <a:rPr lang="de-DE" sz="2400" b="0" i="0" dirty="0">
                <a:solidFill>
                  <a:schemeClr val="bg1"/>
                </a:solidFill>
                <a:effectLst/>
                <a:latin typeface="Arial" panose="020B0604020202020204" pitchFamily="34" charset="0"/>
              </a:rPr>
              <a:t>. Berlin: </a:t>
            </a:r>
            <a:r>
              <a:rPr lang="de-DE" sz="2400" b="0" i="0" u="none" strike="noStrike" dirty="0" err="1">
                <a:solidFill>
                  <a:schemeClr val="bg1"/>
                </a:solidFill>
                <a:effectLst/>
                <a:latin typeface="Arial" panose="020B0604020202020204" pitchFamily="34" charset="0"/>
              </a:rPr>
              <a:t>trafo</a:t>
            </a:r>
            <a:r>
              <a:rPr lang="de-DE" sz="2400" b="0" i="0" u="none" strike="noStrike" dirty="0">
                <a:solidFill>
                  <a:schemeClr val="bg1"/>
                </a:solidFill>
                <a:effectLst/>
                <a:latin typeface="Arial" panose="020B0604020202020204" pitchFamily="34" charset="0"/>
              </a:rPr>
              <a:t>-Verlag der Wissenschaften.</a:t>
            </a:r>
            <a:r>
              <a:rPr lang="de-DE" sz="2400" b="0" i="0" dirty="0">
                <a:solidFill>
                  <a:schemeClr val="bg1"/>
                </a:solidFill>
                <a:effectLst/>
                <a:latin typeface="Arial" panose="020B0604020202020204" pitchFamily="34" charset="0"/>
              </a:rPr>
              <a:t> [= </a:t>
            </a:r>
            <a:r>
              <a:rPr lang="de-DE" sz="2400" b="0" i="0" u="none" strike="noStrike" dirty="0">
                <a:solidFill>
                  <a:schemeClr val="bg1"/>
                </a:solidFill>
                <a:effectLst/>
                <a:latin typeface="Arial" panose="020B0604020202020204" pitchFamily="34" charset="0"/>
              </a:rPr>
              <a:t>Abhandlungen der Leibniz-Sozietät der Wissenschaften</a:t>
            </a:r>
            <a:r>
              <a:rPr lang="de-DE" sz="2400" b="0" i="0" dirty="0">
                <a:solidFill>
                  <a:schemeClr val="bg1"/>
                </a:solidFill>
                <a:effectLst/>
                <a:latin typeface="Arial" panose="020B0604020202020204" pitchFamily="34" charset="0"/>
              </a:rPr>
              <a:t>, Bd. 71], 203 S., mehr als 40 </a:t>
            </a:r>
            <a:r>
              <a:rPr lang="de-DE" sz="2400" b="0" i="0" dirty="0" err="1">
                <a:solidFill>
                  <a:schemeClr val="bg1"/>
                </a:solidFill>
                <a:effectLst/>
                <a:latin typeface="Arial" panose="020B0604020202020204" pitchFamily="34" charset="0"/>
              </a:rPr>
              <a:t>farb</a:t>
            </a:r>
            <a:r>
              <a:rPr lang="de-DE" sz="2400" b="0" i="0" dirty="0">
                <a:solidFill>
                  <a:schemeClr val="bg1"/>
                </a:solidFill>
                <a:effectLst/>
                <a:latin typeface="Arial" panose="020B0604020202020204" pitchFamily="34" charset="0"/>
              </a:rPr>
              <a:t>. Abb., ISBN 978-3-86464-234-0, 39,80 EUR</a:t>
            </a:r>
            <a:endParaRPr lang="de-DE" sz="2400" dirty="0">
              <a:solidFill>
                <a:schemeClr val="bg1"/>
              </a:solidFill>
            </a:endParaRPr>
          </a:p>
        </p:txBody>
      </p:sp>
      <p:pic>
        <p:nvPicPr>
          <p:cNvPr id="7" name="Inhaltsplatzhalter 6">
            <a:extLst>
              <a:ext uri="{FF2B5EF4-FFF2-40B4-BE49-F238E27FC236}">
                <a16:creationId xmlns:a16="http://schemas.microsoft.com/office/drawing/2014/main" id="{26BC8270-D89B-4B70-ACED-820C24C6A35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31248" y="1825625"/>
            <a:ext cx="3263503" cy="4351338"/>
          </a:xfrm>
        </p:spPr>
      </p:pic>
      <p:sp>
        <p:nvSpPr>
          <p:cNvPr id="4" name="Foliennummernplatzhalter 3">
            <a:extLst>
              <a:ext uri="{FF2B5EF4-FFF2-40B4-BE49-F238E27FC236}">
                <a16:creationId xmlns:a16="http://schemas.microsoft.com/office/drawing/2014/main" id="{08500CAF-9FD5-AAA4-0855-1E52390ADF30}"/>
              </a:ext>
            </a:extLst>
          </p:cNvPr>
          <p:cNvSpPr>
            <a:spLocks noGrp="1"/>
          </p:cNvSpPr>
          <p:nvPr>
            <p:ph type="sldNum" sz="quarter" idx="12"/>
          </p:nvPr>
        </p:nvSpPr>
        <p:spPr/>
        <p:txBody>
          <a:bodyPr/>
          <a:lstStyle/>
          <a:p>
            <a:fld id="{9E746B43-6AAE-4533-9545-2821474D9A1C}" type="slidenum">
              <a:rPr lang="de-DE" smtClean="0"/>
              <a:t>15</a:t>
            </a:fld>
            <a:endParaRPr lang="de-DE"/>
          </a:p>
        </p:txBody>
      </p:sp>
      <p:pic>
        <p:nvPicPr>
          <p:cNvPr id="6" name="Audio 5">
            <a:hlinkClick r:id="" action="ppaction://media"/>
            <a:extLst>
              <a:ext uri="{FF2B5EF4-FFF2-40B4-BE49-F238E27FC236}">
                <a16:creationId xmlns:a16="http://schemas.microsoft.com/office/drawing/2014/main" id="{A7B93FD8-5A28-EDEA-EE39-463E150737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49642828"/>
      </p:ext>
    </p:extLst>
  </p:cSld>
  <p:clrMapOvr>
    <a:masterClrMapping/>
  </p:clrMapOvr>
  <mc:AlternateContent xmlns:mc="http://schemas.openxmlformats.org/markup-compatibility/2006" xmlns:p14="http://schemas.microsoft.com/office/powerpoint/2010/main">
    <mc:Choice Requires="p14">
      <p:transition spd="slow" p14:dur="2000" advTm="42072"/>
    </mc:Choice>
    <mc:Fallback xmlns="">
      <p:transition spd="slow" advTm="42072"/>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C625AE-09CB-8A90-507E-0A783B84DFDD}"/>
              </a:ext>
            </a:extLst>
          </p:cNvPr>
          <p:cNvSpPr>
            <a:spLocks noGrp="1"/>
          </p:cNvSpPr>
          <p:nvPr>
            <p:ph type="title"/>
          </p:nvPr>
        </p:nvSpPr>
        <p:spPr/>
        <p:txBody>
          <a:bodyPr>
            <a:normAutofit/>
          </a:bodyPr>
          <a:lstStyle/>
          <a:p>
            <a:r>
              <a:rPr lang="de-DE" dirty="0">
                <a:solidFill>
                  <a:schemeClr val="bg1"/>
                </a:solidFill>
              </a:rPr>
              <a:t>Leibniz Online</a:t>
            </a:r>
          </a:p>
        </p:txBody>
      </p:sp>
      <p:pic>
        <p:nvPicPr>
          <p:cNvPr id="7" name="Inhaltsplatzhalter 6">
            <a:extLst>
              <a:ext uri="{FF2B5EF4-FFF2-40B4-BE49-F238E27FC236}">
                <a16:creationId xmlns:a16="http://schemas.microsoft.com/office/drawing/2014/main" id="{0B7259C7-6F26-A421-0D93-B7E9E0A148FE}"/>
              </a:ext>
            </a:extLst>
          </p:cNvPr>
          <p:cNvPicPr>
            <a:picLocks noGrp="1" noChangeAspect="1"/>
          </p:cNvPicPr>
          <p:nvPr>
            <p:ph sz="half" idx="1"/>
          </p:nvPr>
        </p:nvPicPr>
        <p:blipFill>
          <a:blip r:embed="rId4"/>
          <a:stretch>
            <a:fillRect/>
          </a:stretch>
        </p:blipFill>
        <p:spPr>
          <a:xfrm>
            <a:off x="838200" y="1954242"/>
            <a:ext cx="5181600" cy="4094103"/>
          </a:xfrm>
        </p:spPr>
      </p:pic>
      <p:pic>
        <p:nvPicPr>
          <p:cNvPr id="9" name="Inhaltsplatzhalter 8">
            <a:extLst>
              <a:ext uri="{FF2B5EF4-FFF2-40B4-BE49-F238E27FC236}">
                <a16:creationId xmlns:a16="http://schemas.microsoft.com/office/drawing/2014/main" id="{A896BAFB-425C-A7E9-0FFE-945390F967DE}"/>
              </a:ext>
            </a:extLst>
          </p:cNvPr>
          <p:cNvPicPr>
            <a:picLocks noGrp="1" noChangeAspect="1"/>
          </p:cNvPicPr>
          <p:nvPr>
            <p:ph sz="half" idx="2"/>
          </p:nvPr>
        </p:nvPicPr>
        <p:blipFill>
          <a:blip r:embed="rId5"/>
          <a:stretch>
            <a:fillRect/>
          </a:stretch>
        </p:blipFill>
        <p:spPr>
          <a:xfrm>
            <a:off x="6412002" y="1825625"/>
            <a:ext cx="4701995" cy="4351338"/>
          </a:xfrm>
        </p:spPr>
      </p:pic>
      <p:sp>
        <p:nvSpPr>
          <p:cNvPr id="5" name="Foliennummernplatzhalter 4">
            <a:extLst>
              <a:ext uri="{FF2B5EF4-FFF2-40B4-BE49-F238E27FC236}">
                <a16:creationId xmlns:a16="http://schemas.microsoft.com/office/drawing/2014/main" id="{6F0B757B-C742-BBE9-77DF-C09A37403F79}"/>
              </a:ext>
            </a:extLst>
          </p:cNvPr>
          <p:cNvSpPr>
            <a:spLocks noGrp="1"/>
          </p:cNvSpPr>
          <p:nvPr>
            <p:ph type="sldNum" sz="quarter" idx="12"/>
          </p:nvPr>
        </p:nvSpPr>
        <p:spPr/>
        <p:txBody>
          <a:bodyPr/>
          <a:lstStyle/>
          <a:p>
            <a:fld id="{9E746B43-6AAE-4533-9545-2821474D9A1C}" type="slidenum">
              <a:rPr lang="de-DE" smtClean="0"/>
              <a:t>16</a:t>
            </a:fld>
            <a:endParaRPr lang="de-DE"/>
          </a:p>
        </p:txBody>
      </p:sp>
      <p:pic>
        <p:nvPicPr>
          <p:cNvPr id="4" name="Audio 3">
            <a:hlinkClick r:id="" action="ppaction://media"/>
            <a:extLst>
              <a:ext uri="{FF2B5EF4-FFF2-40B4-BE49-F238E27FC236}">
                <a16:creationId xmlns:a16="http://schemas.microsoft.com/office/drawing/2014/main" id="{6EA59A29-5EFB-7F8B-3F47-04B1C1236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68067222"/>
      </p:ext>
    </p:extLst>
  </p:cSld>
  <p:clrMapOvr>
    <a:masterClrMapping/>
  </p:clrMapOvr>
  <mc:AlternateContent xmlns:mc="http://schemas.openxmlformats.org/markup-compatibility/2006" xmlns:p14="http://schemas.microsoft.com/office/powerpoint/2010/main">
    <mc:Choice Requires="p14">
      <p:transition spd="slow" p14:dur="2000" advTm="82640"/>
    </mc:Choice>
    <mc:Fallback xmlns="">
      <p:transition spd="slow" advTm="8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63A1EA7-5527-7C5B-7480-03EB20F44A0F}"/>
              </a:ext>
            </a:extLst>
          </p:cNvPr>
          <p:cNvSpPr>
            <a:spLocks noGrp="1"/>
          </p:cNvSpPr>
          <p:nvPr>
            <p:ph type="sldNum" sz="quarter" idx="12"/>
          </p:nvPr>
        </p:nvSpPr>
        <p:spPr/>
        <p:txBody>
          <a:bodyPr/>
          <a:lstStyle/>
          <a:p>
            <a:fld id="{9E746B43-6AAE-4533-9545-2821474D9A1C}" type="slidenum">
              <a:rPr lang="de-DE" smtClean="0"/>
              <a:t>17</a:t>
            </a:fld>
            <a:endParaRPr lang="de-DE"/>
          </a:p>
        </p:txBody>
      </p:sp>
      <p:pic>
        <p:nvPicPr>
          <p:cNvPr id="2052" name="Picture 4">
            <a:extLst>
              <a:ext uri="{FF2B5EF4-FFF2-40B4-BE49-F238E27FC236}">
                <a16:creationId xmlns:a16="http://schemas.microsoft.com/office/drawing/2014/main" id="{9A5A38F2-84B6-4507-EA69-4C0650614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3572" y="3762000"/>
            <a:ext cx="2187840" cy="309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8A02B14-5E7D-85FD-FF61-2A1DF73CC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0583" y="0"/>
            <a:ext cx="3198057" cy="2196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09E3AD9-F265-B026-3CF1-4441BEE6E4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0288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erbunden-mit-den-slaven_9783732908615">
            <a:extLst>
              <a:ext uri="{FF2B5EF4-FFF2-40B4-BE49-F238E27FC236}">
                <a16:creationId xmlns:a16="http://schemas.microsoft.com/office/drawing/2014/main" id="{3842DBC4-CD19-EB21-EE09-5D2BE27ACF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5760" y="2097412"/>
            <a:ext cx="387288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Книга Шиппана">
            <a:extLst>
              <a:ext uri="{FF2B5EF4-FFF2-40B4-BE49-F238E27FC236}">
                <a16:creationId xmlns:a16="http://schemas.microsoft.com/office/drawing/2014/main" id="{C6595C73-067D-C8FF-BFF7-AD9420123B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933" y="4453475"/>
            <a:ext cx="3845111" cy="2268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ouvenez-vous-ce-boche">
            <a:extLst>
              <a:ext uri="{FF2B5EF4-FFF2-40B4-BE49-F238E27FC236}">
                <a16:creationId xmlns:a16="http://schemas.microsoft.com/office/drawing/2014/main" id="{F3A22485-97EC-B3B5-30EA-4AE7A0301A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8825" y="96132"/>
            <a:ext cx="4215296" cy="1404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20220131_133507 (2)">
            <a:extLst>
              <a:ext uri="{FF2B5EF4-FFF2-40B4-BE49-F238E27FC236}">
                <a16:creationId xmlns:a16="http://schemas.microsoft.com/office/drawing/2014/main" id="{E6AD6D54-3A2F-8710-F1B9-A0AC1CDE82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080" y="2020501"/>
            <a:ext cx="48411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236B905E-6A5F-67D9-D62A-28F8DC2DBD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7043" y="3763969"/>
            <a:ext cx="2244600" cy="3132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9F30E416-317F-C348-84C0-73646AEF3E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1808" y="0"/>
            <a:ext cx="1942200" cy="2988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4D7B2776-5E2E-2D6F-6690-4906927B3B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1473" y="3207486"/>
            <a:ext cx="18764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547C1E9-81C6-C5AA-227A-38705449B8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84958" y="3863975"/>
            <a:ext cx="18859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3291C405-D44D-EDB7-E4DE-2C11F9F14630}"/>
              </a:ext>
            </a:extLst>
          </p:cNvPr>
          <p:cNvPicPr>
            <a:picLocks noChangeAspect="1"/>
          </p:cNvPicPr>
          <p:nvPr/>
        </p:nvPicPr>
        <p:blipFill>
          <a:blip r:embed="rId15"/>
          <a:stretch>
            <a:fillRect/>
          </a:stretch>
        </p:blipFill>
        <p:spPr>
          <a:xfrm>
            <a:off x="5257180" y="1719618"/>
            <a:ext cx="1511149" cy="1944000"/>
          </a:xfrm>
          <a:prstGeom prst="rect">
            <a:avLst/>
          </a:prstGeom>
        </p:spPr>
      </p:pic>
      <p:pic>
        <p:nvPicPr>
          <p:cNvPr id="2" name="Audio 1">
            <a:hlinkClick r:id="" action="ppaction://media"/>
            <a:extLst>
              <a:ext uri="{FF2B5EF4-FFF2-40B4-BE49-F238E27FC236}">
                <a16:creationId xmlns:a16="http://schemas.microsoft.com/office/drawing/2014/main" id="{58790FD4-1A70-85C2-B77D-1F8E6FE522D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70550102"/>
      </p:ext>
    </p:extLst>
  </p:cSld>
  <p:clrMapOvr>
    <a:masterClrMapping/>
  </p:clrMapOvr>
  <mc:AlternateContent xmlns:mc="http://schemas.openxmlformats.org/markup-compatibility/2006" xmlns:p14="http://schemas.microsoft.com/office/powerpoint/2010/main">
    <mc:Choice Requires="p14">
      <p:transition spd="slow" p14:dur="2000" advTm="90405"/>
    </mc:Choice>
    <mc:Fallback xmlns="">
      <p:transition spd="slow" advTm="9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B41FE51-5F77-FFB3-9F1D-1499B758B8F7}"/>
              </a:ext>
            </a:extLst>
          </p:cNvPr>
          <p:cNvSpPr>
            <a:spLocks noGrp="1"/>
          </p:cNvSpPr>
          <p:nvPr>
            <p:ph type="ctrTitle"/>
          </p:nvPr>
        </p:nvSpPr>
        <p:spPr>
          <a:xfrm>
            <a:off x="1524000" y="2062162"/>
            <a:ext cx="9144000" cy="2387600"/>
          </a:xfrm>
        </p:spPr>
        <p:txBody>
          <a:bodyPr>
            <a:noAutofit/>
          </a:bodyPr>
          <a:lstStyle/>
          <a:p>
            <a:r>
              <a:rPr lang="de-DE" sz="4800" dirty="0">
                <a:solidFill>
                  <a:schemeClr val="bg1"/>
                </a:solidFill>
                <a:effectLst/>
                <a:latin typeface="Times New Roman" panose="02020603050405020304" pitchFamily="18" charset="0"/>
                <a:ea typeface="Calibri" panose="020F0502020204030204" pitchFamily="34" charset="0"/>
              </a:rPr>
              <a:t>Was bedeutet Verantwortung allgemein und Verantwortung der Wissenschaft in Krisensituationen im Besonderen? </a:t>
            </a:r>
            <a:endParaRPr lang="de-DE" sz="4800" dirty="0">
              <a:solidFill>
                <a:schemeClr val="bg1"/>
              </a:solidFill>
            </a:endParaRPr>
          </a:p>
        </p:txBody>
      </p:sp>
      <p:sp>
        <p:nvSpPr>
          <p:cNvPr id="4" name="Untertitel 3">
            <a:extLst>
              <a:ext uri="{FF2B5EF4-FFF2-40B4-BE49-F238E27FC236}">
                <a16:creationId xmlns:a16="http://schemas.microsoft.com/office/drawing/2014/main" id="{C395A990-3DB9-CE65-FFD3-D013108E15AA}"/>
              </a:ext>
            </a:extLst>
          </p:cNvPr>
          <p:cNvSpPr>
            <a:spLocks noGrp="1"/>
          </p:cNvSpPr>
          <p:nvPr>
            <p:ph type="subTitle" idx="1"/>
          </p:nvPr>
        </p:nvSpPr>
        <p:spPr/>
        <p:txBody>
          <a:bodyPr/>
          <a:lstStyle/>
          <a:p>
            <a:endParaRPr lang="de-DE"/>
          </a:p>
        </p:txBody>
      </p:sp>
      <p:sp>
        <p:nvSpPr>
          <p:cNvPr id="2" name="Foliennummernplatzhalter 1">
            <a:extLst>
              <a:ext uri="{FF2B5EF4-FFF2-40B4-BE49-F238E27FC236}">
                <a16:creationId xmlns:a16="http://schemas.microsoft.com/office/drawing/2014/main" id="{C2991266-0214-0BC7-D75B-A884E2238F29}"/>
              </a:ext>
            </a:extLst>
          </p:cNvPr>
          <p:cNvSpPr>
            <a:spLocks noGrp="1"/>
          </p:cNvSpPr>
          <p:nvPr>
            <p:ph type="sldNum" sz="quarter" idx="12"/>
          </p:nvPr>
        </p:nvSpPr>
        <p:spPr/>
        <p:txBody>
          <a:bodyPr/>
          <a:lstStyle/>
          <a:p>
            <a:fld id="{9E746B43-6AAE-4533-9545-2821474D9A1C}" type="slidenum">
              <a:rPr lang="de-DE" smtClean="0"/>
              <a:t>18</a:t>
            </a:fld>
            <a:endParaRPr lang="de-DE"/>
          </a:p>
        </p:txBody>
      </p:sp>
      <p:pic>
        <p:nvPicPr>
          <p:cNvPr id="5" name="Audio 4">
            <a:hlinkClick r:id="" action="ppaction://media"/>
            <a:extLst>
              <a:ext uri="{FF2B5EF4-FFF2-40B4-BE49-F238E27FC236}">
                <a16:creationId xmlns:a16="http://schemas.microsoft.com/office/drawing/2014/main" id="{21F7ED51-8002-DE54-429E-F1C6D912AA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3864827"/>
      </p:ext>
    </p:extLst>
  </p:cSld>
  <p:clrMapOvr>
    <a:masterClrMapping/>
  </p:clrMapOvr>
  <mc:AlternateContent xmlns:mc="http://schemas.openxmlformats.org/markup-compatibility/2006" xmlns:p14="http://schemas.microsoft.com/office/powerpoint/2010/main">
    <mc:Choice Requires="p14">
      <p:transition spd="slow" p14:dur="2000" advTm="24638"/>
    </mc:Choice>
    <mc:Fallback xmlns="">
      <p:transition spd="slow" advTm="2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F7688-A3A4-2E25-CA83-2BD6B9B088FC}"/>
              </a:ext>
            </a:extLst>
          </p:cNvPr>
          <p:cNvSpPr>
            <a:spLocks noGrp="1"/>
          </p:cNvSpPr>
          <p:nvPr>
            <p:ph type="title"/>
          </p:nvPr>
        </p:nvSpPr>
        <p:spPr/>
        <p:txBody>
          <a:bodyPr>
            <a:normAutofit/>
          </a:bodyPr>
          <a:lstStyle/>
          <a:p>
            <a:r>
              <a:rPr lang="de-DE" dirty="0">
                <a:solidFill>
                  <a:schemeClr val="bg1"/>
                </a:solidFill>
                <a:effectLst/>
                <a:latin typeface="Times New Roman" panose="02020603050405020304" pitchFamily="18" charset="0"/>
                <a:ea typeface="Calibri" panose="020F0502020204030204" pitchFamily="34" charset="0"/>
              </a:rPr>
              <a:t>Diskurs um die Verantwortung </a:t>
            </a:r>
            <a:endParaRPr lang="de-DE" dirty="0">
              <a:solidFill>
                <a:schemeClr val="bg1"/>
              </a:solidFill>
            </a:endParaRPr>
          </a:p>
        </p:txBody>
      </p:sp>
      <p:sp>
        <p:nvSpPr>
          <p:cNvPr id="3" name="Inhaltsplatzhalter 2">
            <a:extLst>
              <a:ext uri="{FF2B5EF4-FFF2-40B4-BE49-F238E27FC236}">
                <a16:creationId xmlns:a16="http://schemas.microsoft.com/office/drawing/2014/main" id="{2318E15A-98B1-8B3A-3015-E8B73839C8F3}"/>
              </a:ext>
            </a:extLst>
          </p:cNvPr>
          <p:cNvSpPr>
            <a:spLocks noGrp="1"/>
          </p:cNvSpPr>
          <p:nvPr>
            <p:ph idx="1"/>
          </p:nvPr>
        </p:nvSpPr>
        <p:spPr/>
        <p:txBody>
          <a:bodyPr>
            <a:noAutofit/>
          </a:bodyPr>
          <a:lstStyle/>
          <a:p>
            <a:r>
              <a:rPr lang="de-DE" dirty="0">
                <a:solidFill>
                  <a:schemeClr val="bg1"/>
                </a:solidFill>
                <a:effectLst/>
                <a:latin typeface="Times New Roman" panose="02020603050405020304" pitchFamily="18" charset="0"/>
                <a:ea typeface="Calibri" panose="020F0502020204030204" pitchFamily="34" charset="0"/>
              </a:rPr>
              <a:t>untrennbar mit der Frage der Freiheit des Willens</a:t>
            </a:r>
          </a:p>
          <a:p>
            <a:r>
              <a:rPr lang="de-DE" dirty="0">
                <a:solidFill>
                  <a:schemeClr val="bg1"/>
                </a:solidFill>
                <a:effectLst/>
                <a:latin typeface="Times New Roman" panose="02020603050405020304" pitchFamily="18" charset="0"/>
                <a:ea typeface="Calibri" panose="020F0502020204030204" pitchFamily="34" charset="0"/>
              </a:rPr>
              <a:t>Wörter </a:t>
            </a:r>
            <a:r>
              <a:rPr lang="de-DE" i="1" dirty="0">
                <a:solidFill>
                  <a:schemeClr val="bg1"/>
                </a:solidFill>
                <a:effectLst/>
                <a:latin typeface="Times New Roman" panose="02020603050405020304" pitchFamily="18" charset="0"/>
                <a:ea typeface="Calibri" panose="020F0502020204030204" pitchFamily="34" charset="0"/>
              </a:rPr>
              <a:t>Verantwortung</a:t>
            </a:r>
            <a:r>
              <a:rPr lang="de-DE" dirty="0">
                <a:solidFill>
                  <a:schemeClr val="bg1"/>
                </a:solidFill>
                <a:effectLst/>
                <a:latin typeface="Times New Roman" panose="02020603050405020304" pitchFamily="18" charset="0"/>
                <a:ea typeface="Calibri" panose="020F0502020204030204" pitchFamily="34" charset="0"/>
              </a:rPr>
              <a:t>, </a:t>
            </a:r>
            <a:r>
              <a:rPr lang="de-DE" i="1" dirty="0">
                <a:solidFill>
                  <a:schemeClr val="bg1"/>
                </a:solidFill>
                <a:effectLst/>
                <a:latin typeface="Times New Roman" panose="02020603050405020304" pitchFamily="18" charset="0"/>
                <a:ea typeface="Calibri" panose="020F0502020204030204" pitchFamily="34" charset="0"/>
              </a:rPr>
              <a:t>Verantwortlichkeit</a:t>
            </a:r>
            <a:r>
              <a:rPr lang="de-DE" dirty="0">
                <a:solidFill>
                  <a:schemeClr val="bg1"/>
                </a:solidFill>
                <a:effectLst/>
                <a:latin typeface="Times New Roman" panose="02020603050405020304" pitchFamily="18" charset="0"/>
                <a:ea typeface="Calibri" panose="020F0502020204030204" pitchFamily="34" charset="0"/>
              </a:rPr>
              <a:t> gewinnen erst im 19. Jahrhundert philosophische Bedeutung</a:t>
            </a:r>
            <a:endParaRPr lang="de-DE" dirty="0">
              <a:solidFill>
                <a:schemeClr val="bg1"/>
              </a:solidFill>
              <a:latin typeface="Times New Roman" panose="02020603050405020304" pitchFamily="18" charset="0"/>
              <a:ea typeface="Calibri" panose="020F0502020204030204" pitchFamily="34" charset="0"/>
            </a:endParaRPr>
          </a:p>
          <a:p>
            <a:r>
              <a:rPr lang="de-DE" dirty="0">
                <a:solidFill>
                  <a:schemeClr val="bg1"/>
                </a:solidFill>
                <a:effectLst/>
                <a:latin typeface="Times New Roman" panose="02020603050405020304" pitchFamily="18" charset="0"/>
                <a:ea typeface="Calibri" panose="020F0502020204030204" pitchFamily="34" charset="0"/>
              </a:rPr>
              <a:t>18. Jahrhundert: </a:t>
            </a:r>
            <a:r>
              <a:rPr lang="de-DE" i="1" dirty="0" err="1">
                <a:solidFill>
                  <a:schemeClr val="bg1"/>
                </a:solidFill>
                <a:effectLst/>
                <a:latin typeface="Times New Roman" panose="02020603050405020304" pitchFamily="18" charset="0"/>
                <a:ea typeface="Calibri" panose="020F0502020204030204" pitchFamily="34" charset="0"/>
              </a:rPr>
              <a:t>responsible</a:t>
            </a:r>
            <a:r>
              <a:rPr lang="de-DE" dirty="0">
                <a:solidFill>
                  <a:schemeClr val="bg1"/>
                </a:solidFill>
                <a:effectLst/>
                <a:latin typeface="Times New Roman" panose="02020603050405020304" pitchFamily="18" charset="0"/>
                <a:ea typeface="Calibri" panose="020F0502020204030204" pitchFamily="34" charset="0"/>
              </a:rPr>
              <a:t> und </a:t>
            </a:r>
            <a:r>
              <a:rPr lang="de-DE" i="1" dirty="0" err="1">
                <a:solidFill>
                  <a:schemeClr val="bg1"/>
                </a:solidFill>
                <a:effectLst/>
                <a:latin typeface="Times New Roman" panose="02020603050405020304" pitchFamily="18" charset="0"/>
                <a:ea typeface="Calibri" panose="020F0502020204030204" pitchFamily="34" charset="0"/>
              </a:rPr>
              <a:t>responsibility</a:t>
            </a:r>
            <a:r>
              <a:rPr lang="de-DE" dirty="0">
                <a:solidFill>
                  <a:schemeClr val="bg1"/>
                </a:solidFill>
                <a:effectLst/>
                <a:latin typeface="Times New Roman" panose="02020603050405020304" pitchFamily="18" charset="0"/>
                <a:ea typeface="Calibri" panose="020F0502020204030204" pitchFamily="34" charset="0"/>
              </a:rPr>
              <a:t> in England häufig in der verfassungsrechtlichen Debatte um die These verwendet, dass nicht der König verantwortlich sein kann (</a:t>
            </a:r>
            <a:r>
              <a:rPr lang="de-DE" i="1" dirty="0">
                <a:solidFill>
                  <a:schemeClr val="bg1"/>
                </a:solidFill>
                <a:effectLst/>
                <a:latin typeface="Times New Roman" panose="02020603050405020304" pitchFamily="18" charset="0"/>
                <a:ea typeface="Calibri" panose="020F0502020204030204" pitchFamily="34" charset="0"/>
              </a:rPr>
              <a:t>The King </a:t>
            </a:r>
            <a:r>
              <a:rPr lang="de-DE" i="1" dirty="0" err="1">
                <a:solidFill>
                  <a:schemeClr val="bg1"/>
                </a:solidFill>
                <a:effectLst/>
                <a:latin typeface="Times New Roman" panose="02020603050405020304" pitchFamily="18" charset="0"/>
                <a:ea typeface="Calibri" panose="020F0502020204030204" pitchFamily="34" charset="0"/>
              </a:rPr>
              <a:t>can</a:t>
            </a:r>
            <a:r>
              <a:rPr lang="de-DE" i="1" dirty="0">
                <a:solidFill>
                  <a:schemeClr val="bg1"/>
                </a:solidFill>
                <a:effectLst/>
                <a:latin typeface="Times New Roman" panose="02020603050405020304" pitchFamily="18" charset="0"/>
                <a:ea typeface="Calibri" panose="020F0502020204030204" pitchFamily="34" charset="0"/>
              </a:rPr>
              <a:t> do </a:t>
            </a:r>
            <a:r>
              <a:rPr lang="de-DE" i="1" dirty="0" err="1">
                <a:solidFill>
                  <a:schemeClr val="bg1"/>
                </a:solidFill>
                <a:effectLst/>
                <a:latin typeface="Times New Roman" panose="02020603050405020304" pitchFamily="18" charset="0"/>
                <a:ea typeface="Calibri" panose="020F0502020204030204" pitchFamily="34" charset="0"/>
              </a:rPr>
              <a:t>no</a:t>
            </a:r>
            <a:r>
              <a:rPr lang="de-DE" i="1" dirty="0">
                <a:solidFill>
                  <a:schemeClr val="bg1"/>
                </a:solidFill>
                <a:effectLst/>
                <a:latin typeface="Times New Roman" panose="02020603050405020304" pitchFamily="18" charset="0"/>
                <a:ea typeface="Calibri" panose="020F0502020204030204" pitchFamily="34" charset="0"/>
              </a:rPr>
              <a:t> </a:t>
            </a:r>
            <a:r>
              <a:rPr lang="de-DE" i="1" dirty="0" err="1">
                <a:solidFill>
                  <a:schemeClr val="bg1"/>
                </a:solidFill>
                <a:effectLst/>
                <a:latin typeface="Times New Roman" panose="02020603050405020304" pitchFamily="18" charset="0"/>
                <a:ea typeface="Calibri" panose="020F0502020204030204" pitchFamily="34" charset="0"/>
              </a:rPr>
              <a:t>wrong</a:t>
            </a:r>
            <a:r>
              <a:rPr lang="de-DE" dirty="0">
                <a:solidFill>
                  <a:schemeClr val="bg1"/>
                </a:solidFill>
                <a:effectLst/>
                <a:latin typeface="Times New Roman" panose="02020603050405020304" pitchFamily="18" charset="0"/>
                <a:ea typeface="Calibri" panose="020F0502020204030204" pitchFamily="34" charset="0"/>
              </a:rPr>
              <a:t>)</a:t>
            </a:r>
          </a:p>
          <a:p>
            <a:r>
              <a:rPr lang="de-DE" dirty="0">
                <a:solidFill>
                  <a:schemeClr val="bg1"/>
                </a:solidFill>
                <a:effectLst/>
                <a:latin typeface="Times New Roman" panose="02020603050405020304" pitchFamily="18" charset="0"/>
                <a:ea typeface="Calibri" panose="020F0502020204030204" pitchFamily="34" charset="0"/>
              </a:rPr>
              <a:t>1783: Wort </a:t>
            </a:r>
            <a:r>
              <a:rPr lang="de-DE" i="1" dirty="0" err="1">
                <a:solidFill>
                  <a:schemeClr val="bg1"/>
                </a:solidFill>
                <a:effectLst/>
                <a:latin typeface="Times New Roman" panose="02020603050405020304" pitchFamily="18" charset="0"/>
                <a:ea typeface="Calibri" panose="020F0502020204030204" pitchFamily="34" charset="0"/>
              </a:rPr>
              <a:t>responsabilité</a:t>
            </a:r>
            <a:r>
              <a:rPr lang="de-DE" i="1" dirty="0">
                <a:solidFill>
                  <a:schemeClr val="bg1"/>
                </a:solidFill>
                <a:effectLst/>
                <a:latin typeface="Times New Roman" panose="02020603050405020304" pitchFamily="18" charset="0"/>
                <a:ea typeface="Calibri" panose="020F0502020204030204" pitchFamily="34" charset="0"/>
              </a:rPr>
              <a:t> </a:t>
            </a:r>
            <a:r>
              <a:rPr lang="de-DE" dirty="0">
                <a:solidFill>
                  <a:schemeClr val="bg1"/>
                </a:solidFill>
                <a:effectLst/>
                <a:latin typeface="Times New Roman" panose="02020603050405020304" pitchFamily="18" charset="0"/>
                <a:ea typeface="Calibri" panose="020F0502020204030204" pitchFamily="34" charset="0"/>
              </a:rPr>
              <a:t>nach Frankreich exportiert (Proschwitz 1965) </a:t>
            </a:r>
            <a:endParaRPr lang="de-DE" i="1" dirty="0">
              <a:solidFill>
                <a:schemeClr val="bg1"/>
              </a:solidFill>
              <a:latin typeface="Times New Roman" panose="02020603050405020304" pitchFamily="18" charset="0"/>
              <a:ea typeface="Calibri" panose="020F0502020204030204" pitchFamily="34" charset="0"/>
            </a:endParaRPr>
          </a:p>
          <a:p>
            <a:r>
              <a:rPr lang="de-DE" dirty="0">
                <a:solidFill>
                  <a:schemeClr val="bg1"/>
                </a:solidFill>
                <a:effectLst/>
                <a:latin typeface="Times New Roman" panose="02020603050405020304" pitchFamily="18" charset="0"/>
                <a:ea typeface="Calibri" panose="020F0502020204030204" pitchFamily="34" charset="0"/>
              </a:rPr>
              <a:t>Konjunktur als Modewort während der Revolution</a:t>
            </a:r>
            <a:endParaRPr lang="de-DE" dirty="0">
              <a:solidFill>
                <a:schemeClr val="bg1"/>
              </a:solidFill>
            </a:endParaRPr>
          </a:p>
        </p:txBody>
      </p:sp>
      <p:sp>
        <p:nvSpPr>
          <p:cNvPr id="4" name="Foliennummernplatzhalter 3">
            <a:extLst>
              <a:ext uri="{FF2B5EF4-FFF2-40B4-BE49-F238E27FC236}">
                <a16:creationId xmlns:a16="http://schemas.microsoft.com/office/drawing/2014/main" id="{09983895-2D6D-AA5C-938A-28585B46F317}"/>
              </a:ext>
            </a:extLst>
          </p:cNvPr>
          <p:cNvSpPr>
            <a:spLocks noGrp="1"/>
          </p:cNvSpPr>
          <p:nvPr>
            <p:ph type="sldNum" sz="quarter" idx="12"/>
          </p:nvPr>
        </p:nvSpPr>
        <p:spPr/>
        <p:txBody>
          <a:bodyPr/>
          <a:lstStyle/>
          <a:p>
            <a:fld id="{9E746B43-6AAE-4533-9545-2821474D9A1C}" type="slidenum">
              <a:rPr lang="de-DE" smtClean="0"/>
              <a:t>19</a:t>
            </a:fld>
            <a:endParaRPr lang="de-DE"/>
          </a:p>
        </p:txBody>
      </p:sp>
      <p:pic>
        <p:nvPicPr>
          <p:cNvPr id="5" name="Audio 4">
            <a:hlinkClick r:id="" action="ppaction://media"/>
            <a:extLst>
              <a:ext uri="{FF2B5EF4-FFF2-40B4-BE49-F238E27FC236}">
                <a16:creationId xmlns:a16="http://schemas.microsoft.com/office/drawing/2014/main" id="{99A3E971-BC9F-E7DA-7658-F88677032C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22644230"/>
      </p:ext>
    </p:extLst>
  </p:cSld>
  <p:clrMapOvr>
    <a:masterClrMapping/>
  </p:clrMapOvr>
  <mc:AlternateContent xmlns:mc="http://schemas.openxmlformats.org/markup-compatibility/2006" xmlns:p14="http://schemas.microsoft.com/office/powerpoint/2010/main">
    <mc:Choice Requires="p14">
      <p:transition spd="slow" p14:dur="2000" advTm="75254"/>
    </mc:Choice>
    <mc:Fallback xmlns="">
      <p:transition spd="slow" advTm="75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B5005AB-D4C8-1911-F334-580FE84A7C63}"/>
              </a:ext>
            </a:extLst>
          </p:cNvPr>
          <p:cNvSpPr>
            <a:spLocks noGrp="1"/>
          </p:cNvSpPr>
          <p:nvPr>
            <p:ph type="title"/>
          </p:nvPr>
        </p:nvSpPr>
        <p:spPr/>
        <p:txBody>
          <a:bodyPr/>
          <a:lstStyle/>
          <a:p>
            <a:r>
              <a:rPr lang="de-DE" dirty="0">
                <a:solidFill>
                  <a:schemeClr val="bg1"/>
                </a:solidFill>
              </a:rPr>
              <a:t>Plenarsitzungen</a:t>
            </a:r>
          </a:p>
        </p:txBody>
      </p:sp>
      <p:sp>
        <p:nvSpPr>
          <p:cNvPr id="6" name="Inhaltsplatzhalter 5">
            <a:extLst>
              <a:ext uri="{FF2B5EF4-FFF2-40B4-BE49-F238E27FC236}">
                <a16:creationId xmlns:a16="http://schemas.microsoft.com/office/drawing/2014/main" id="{38472FA2-7D3A-EA2A-CCEA-3E44457B81F0}"/>
              </a:ext>
            </a:extLst>
          </p:cNvPr>
          <p:cNvSpPr>
            <a:spLocks noGrp="1"/>
          </p:cNvSpPr>
          <p:nvPr>
            <p:ph idx="1"/>
          </p:nvPr>
        </p:nvSpPr>
        <p:spPr>
          <a:xfrm>
            <a:off x="838200" y="1514907"/>
            <a:ext cx="10515600" cy="4351338"/>
          </a:xfrm>
        </p:spPr>
        <p:txBody>
          <a:bodyPr>
            <a:noAutofit/>
          </a:bodyPr>
          <a:lstStyle/>
          <a:p>
            <a:pPr marL="0" indent="-457200" algn="just">
              <a:lnSpc>
                <a:spcPct val="107000"/>
              </a:lnSpc>
              <a:spcAft>
                <a:spcPts val="600"/>
              </a:spcAft>
              <a:buNone/>
            </a:pPr>
            <a:r>
              <a:rPr lang="en-GB" sz="2400" b="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10.02.2022 Prof. </a:t>
            </a:r>
            <a:r>
              <a:rPr lang="en-GB" sz="2400" b="0" dirty="0" err="1">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Dr.</a:t>
            </a:r>
            <a:r>
              <a:rPr lang="en-GB" sz="2400" b="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Christian P.  </a:t>
            </a:r>
            <a:r>
              <a:rPr lang="de-DE" sz="2400" b="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R. Hackenberger: </a:t>
            </a:r>
            <a:r>
              <a:rPr lang="de-DE" sz="2400" b="0" i="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Biopharmazeutika und Protein-Konjugate: Neue Ansätze für den gerichteten Wirkstofftransport</a:t>
            </a:r>
            <a:endParaRPr lang="de-DE" sz="2400" i="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a:p>
            <a:pPr marL="0" indent="-457200" algn="just">
              <a:lnSpc>
                <a:spcPct val="107000"/>
              </a:lnSpc>
              <a:spcAft>
                <a:spcPts val="600"/>
              </a:spcAft>
              <a:buNone/>
            </a:pPr>
            <a:r>
              <a:rPr lang="de-DE" sz="2400" b="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10.03.2022 </a:t>
            </a:r>
            <a:r>
              <a:rPr lang="de-DE" sz="24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Gerda Haßler (MLS): </a:t>
            </a:r>
            <a:r>
              <a:rPr lang="de-DE" sz="2400" b="0" i="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Emergenz, Transformation und </a:t>
            </a:r>
            <a:r>
              <a:rPr lang="de-DE" sz="2400" b="0" i="1" dirty="0" err="1">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Obsoleszens</a:t>
            </a:r>
            <a:r>
              <a:rPr lang="de-DE" sz="2400" b="0" i="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von Begriffen und Methoden am Beispiel der Geschichte der Sprachwissenschaft</a:t>
            </a:r>
            <a:endParaRPr lang="de-DE" sz="2400" i="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a:p>
            <a:pPr marL="0" indent="-457200" algn="just">
              <a:lnSpc>
                <a:spcPct val="107000"/>
              </a:lnSpc>
              <a:spcAft>
                <a:spcPts val="600"/>
              </a:spcAft>
              <a:buNone/>
            </a:pPr>
            <a:r>
              <a:rPr lang="de-DE" sz="24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07.04.2022 </a:t>
            </a:r>
            <a:r>
              <a:rPr lang="de-DE" sz="2400" b="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Hanns-Christian </a:t>
            </a:r>
            <a:r>
              <a:rPr lang="de-DE" sz="2400" b="0" dirty="0" err="1">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Gunga</a:t>
            </a:r>
            <a:r>
              <a:rPr lang="de-DE" sz="2400" b="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t>
            </a:r>
            <a:r>
              <a:rPr lang="de-DE" sz="2400" b="0" i="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Zu weit, zu hoch, zu heiß, zu kalt – wenn der Mensch an seine Grenzen kommt</a:t>
            </a:r>
            <a:endParaRPr lang="de-DE" sz="2400" i="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a:p>
            <a:pPr marL="0" indent="-457200" algn="just">
              <a:spcAft>
                <a:spcPts val="600"/>
              </a:spcAft>
              <a:buNone/>
            </a:pPr>
            <a:r>
              <a:rPr lang="de-DE" sz="2400" b="0" dirty="0">
                <a:solidFill>
                  <a:schemeClr val="bg1"/>
                </a:solidFill>
                <a:effectLst/>
                <a:latin typeface="Garamond" panose="02020404030301010803" pitchFamily="18" charset="0"/>
                <a:ea typeface="Times New Roman" panose="02020603050405020304" pitchFamily="18" charset="0"/>
              </a:rPr>
              <a:t>12.05.2022 </a:t>
            </a:r>
            <a:r>
              <a:rPr lang="de-DE" sz="2400" dirty="0">
                <a:solidFill>
                  <a:schemeClr val="bg1"/>
                </a:solidFill>
                <a:effectLst/>
                <a:latin typeface="Garamond" panose="02020404030301010803" pitchFamily="18" charset="0"/>
                <a:ea typeface="Times New Roman" panose="02020603050405020304" pitchFamily="18" charset="0"/>
              </a:rPr>
              <a:t>Jürgen Hamel (MLS): </a:t>
            </a:r>
            <a:r>
              <a:rPr lang="de-DE" sz="2400" b="0" i="1" dirty="0">
                <a:solidFill>
                  <a:schemeClr val="bg1"/>
                </a:solidFill>
                <a:effectLst/>
                <a:latin typeface="Garamond" panose="02020404030301010803" pitchFamily="18" charset="0"/>
                <a:ea typeface="Times New Roman" panose="02020603050405020304" pitchFamily="18" charset="0"/>
              </a:rPr>
              <a:t>Ein Dokument der Astronomie und der Kulturgeschichte.</a:t>
            </a:r>
            <a:br>
              <a:rPr lang="de-DE" sz="2400" i="1" dirty="0">
                <a:solidFill>
                  <a:schemeClr val="bg1"/>
                </a:solidFill>
                <a:effectLst/>
                <a:latin typeface="Garamond" panose="02020404030301010803" pitchFamily="18" charset="0"/>
                <a:ea typeface="Times New Roman" panose="02020603050405020304" pitchFamily="18" charset="0"/>
              </a:rPr>
            </a:br>
            <a:r>
              <a:rPr lang="de-DE" sz="2400" b="0" i="1" dirty="0">
                <a:solidFill>
                  <a:schemeClr val="bg1"/>
                </a:solidFill>
                <a:effectLst/>
                <a:latin typeface="Garamond" panose="02020404030301010803" pitchFamily="18" charset="0"/>
                <a:ea typeface="Times New Roman" panose="02020603050405020304" pitchFamily="18" charset="0"/>
              </a:rPr>
              <a:t>Die astronomische Uhr der Nikolaikirche Stralsund von 1394</a:t>
            </a:r>
            <a:endParaRPr lang="de-DE" sz="2400" i="1" dirty="0">
              <a:solidFill>
                <a:schemeClr val="bg1"/>
              </a:solidFill>
              <a:effectLst/>
              <a:latin typeface="Garamond" panose="02020404030301010803" pitchFamily="18" charset="0"/>
              <a:ea typeface="Times New Roman" panose="02020603050405020304" pitchFamily="18" charset="0"/>
            </a:endParaRPr>
          </a:p>
          <a:p>
            <a:pPr marL="0" indent="-457200" algn="l">
              <a:spcAft>
                <a:spcPts val="600"/>
              </a:spcAft>
              <a:buNone/>
            </a:pPr>
            <a:r>
              <a:rPr lang="de-DE" sz="2400" b="0" dirty="0">
                <a:solidFill>
                  <a:schemeClr val="bg1"/>
                </a:solidFill>
                <a:effectLst/>
                <a:latin typeface="Garamond" panose="02020404030301010803" pitchFamily="18" charset="0"/>
                <a:ea typeface="Times New Roman" panose="02020603050405020304" pitchFamily="18" charset="0"/>
              </a:rPr>
              <a:t>09.06.2022: </a:t>
            </a:r>
            <a:r>
              <a:rPr lang="de-DE" sz="2400" dirty="0">
                <a:solidFill>
                  <a:schemeClr val="bg1"/>
                </a:solidFill>
                <a:effectLst/>
                <a:latin typeface="Garamond" panose="02020404030301010803" pitchFamily="18" charset="0"/>
                <a:ea typeface="Times New Roman" panose="02020603050405020304" pitchFamily="18" charset="0"/>
              </a:rPr>
              <a:t>Udo Schagen: </a:t>
            </a:r>
            <a:r>
              <a:rPr lang="de-DE" sz="2400" b="0" i="1" dirty="0">
                <a:solidFill>
                  <a:schemeClr val="bg1"/>
                </a:solidFill>
                <a:effectLst/>
                <a:latin typeface="Garamond" panose="02020404030301010803" pitchFamily="18" charset="0"/>
                <a:ea typeface="Times New Roman" panose="02020603050405020304" pitchFamily="18" charset="0"/>
              </a:rPr>
              <a:t>Hermann Stieve (1886–1952) und die anatomische Forschung an Gewaltopfern im Nationalsozialismus</a:t>
            </a:r>
            <a:endParaRPr lang="de-DE" sz="2400" i="1" dirty="0">
              <a:solidFill>
                <a:schemeClr val="bg1"/>
              </a:solidFill>
              <a:effectLst/>
              <a:latin typeface="Garamond" panose="02020404030301010803" pitchFamily="18" charset="0"/>
              <a:ea typeface="Times New Roman" panose="02020603050405020304" pitchFamily="18" charset="0"/>
            </a:endParaRPr>
          </a:p>
        </p:txBody>
      </p:sp>
      <p:sp>
        <p:nvSpPr>
          <p:cNvPr id="4" name="Foliennummernplatzhalter 3">
            <a:extLst>
              <a:ext uri="{FF2B5EF4-FFF2-40B4-BE49-F238E27FC236}">
                <a16:creationId xmlns:a16="http://schemas.microsoft.com/office/drawing/2014/main" id="{88FEA3EE-9F8B-5112-CD27-772B290AA98D}"/>
              </a:ext>
            </a:extLst>
          </p:cNvPr>
          <p:cNvSpPr>
            <a:spLocks noGrp="1"/>
          </p:cNvSpPr>
          <p:nvPr>
            <p:ph type="sldNum" sz="quarter" idx="12"/>
          </p:nvPr>
        </p:nvSpPr>
        <p:spPr/>
        <p:txBody>
          <a:bodyPr/>
          <a:lstStyle/>
          <a:p>
            <a:fld id="{9E746B43-6AAE-4533-9545-2821474D9A1C}" type="slidenum">
              <a:rPr lang="de-DE" smtClean="0"/>
              <a:t>2</a:t>
            </a:fld>
            <a:endParaRPr lang="de-DE"/>
          </a:p>
        </p:txBody>
      </p:sp>
      <p:pic>
        <p:nvPicPr>
          <p:cNvPr id="2" name="Audio 1">
            <a:hlinkClick r:id="" action="ppaction://media"/>
            <a:extLst>
              <a:ext uri="{FF2B5EF4-FFF2-40B4-BE49-F238E27FC236}">
                <a16:creationId xmlns:a16="http://schemas.microsoft.com/office/drawing/2014/main" id="{415147F8-A5DF-7FE8-D044-D29A1099AC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83216920"/>
      </p:ext>
    </p:extLst>
  </p:cSld>
  <p:clrMapOvr>
    <a:masterClrMapping/>
  </p:clrMapOvr>
  <mc:AlternateContent xmlns:mc="http://schemas.openxmlformats.org/markup-compatibility/2006" xmlns:p14="http://schemas.microsoft.com/office/powerpoint/2010/main">
    <mc:Choice Requires="p14">
      <p:transition spd="slow" p14:dur="2000" advTm="53586"/>
    </mc:Choice>
    <mc:Fallback xmlns="">
      <p:transition spd="slow" advTm="5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B72068-1769-CF06-D19C-C2C12B65B5F9}"/>
              </a:ext>
            </a:extLst>
          </p:cNvPr>
          <p:cNvSpPr>
            <a:spLocks noGrp="1"/>
          </p:cNvSpPr>
          <p:nvPr>
            <p:ph type="title"/>
          </p:nvPr>
        </p:nvSpPr>
        <p:spPr/>
        <p:txBody>
          <a:bodyPr/>
          <a:lstStyle/>
          <a:p>
            <a:r>
              <a:rPr lang="de-DE" i="1" dirty="0" err="1">
                <a:solidFill>
                  <a:schemeClr val="bg1"/>
                </a:solidFill>
              </a:rPr>
              <a:t>responsabilité</a:t>
            </a:r>
            <a:r>
              <a:rPr lang="de-DE" dirty="0">
                <a:solidFill>
                  <a:schemeClr val="bg1"/>
                </a:solidFill>
              </a:rPr>
              <a:t> während der Revolution</a:t>
            </a:r>
          </a:p>
        </p:txBody>
      </p:sp>
      <p:sp>
        <p:nvSpPr>
          <p:cNvPr id="3" name="Inhaltsplatzhalter 2">
            <a:extLst>
              <a:ext uri="{FF2B5EF4-FFF2-40B4-BE49-F238E27FC236}">
                <a16:creationId xmlns:a16="http://schemas.microsoft.com/office/drawing/2014/main" id="{6E1068E5-A587-0EDD-B61E-59302D39D819}"/>
              </a:ext>
            </a:extLst>
          </p:cNvPr>
          <p:cNvSpPr>
            <a:spLocks noGrp="1"/>
          </p:cNvSpPr>
          <p:nvPr>
            <p:ph idx="1"/>
          </p:nvPr>
        </p:nvSpPr>
        <p:spPr/>
        <p:txBody>
          <a:bodyPr/>
          <a:lstStyle/>
          <a:p>
            <a:pPr marL="0" indent="0" algn="just">
              <a:lnSpc>
                <a:spcPct val="107000"/>
              </a:lnSpc>
              <a:buNone/>
            </a:pPr>
            <a:r>
              <a:rPr lang="fr-FR"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 </a:t>
            </a:r>
            <a:r>
              <a:rPr lang="fr-FR" sz="20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responsabilité</a:t>
            </a:r>
            <a:r>
              <a:rPr lang="fr-FR"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des ministres est une garantie non moins illusoire. </a:t>
            </a:r>
          </a:p>
          <a:p>
            <a:pPr marL="0" indent="0" algn="just">
              <a:lnSpc>
                <a:spcPct val="107000"/>
              </a:lnSpc>
              <a:spcBef>
                <a:spcPts val="600"/>
              </a:spcBef>
              <a:spcAft>
                <a:spcPts val="800"/>
              </a:spcAft>
              <a:buNone/>
            </a:pPr>
            <a:r>
              <a:rPr lang="de-DE"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‘Die </a:t>
            </a:r>
            <a:r>
              <a:rPr lang="de-DE" sz="2000" b="1" dirty="0">
                <a:solidFill>
                  <a:srgbClr val="FFCCFF"/>
                </a:solidFill>
                <a:effectLst/>
                <a:latin typeface="Times New Roman" panose="02020603050405020304" pitchFamily="18" charset="0"/>
                <a:ea typeface="Calibri" panose="020F0502020204030204" pitchFamily="34" charset="0"/>
                <a:cs typeface="Times New Roman" panose="02020603050405020304" pitchFamily="18" charset="0"/>
              </a:rPr>
              <a:t>Verantwortlichkeit </a:t>
            </a:r>
            <a:r>
              <a:rPr lang="de-DE"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der Minister ist eine nicht minder illusorische Garantie.’ </a:t>
            </a:r>
            <a:r>
              <a:rPr lang="fr-FR"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(Journal de la société de 1789, 5 juin 1790 n° 1, 33)</a:t>
            </a:r>
            <a:endParaRPr lang="de-D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buNone/>
            </a:pPr>
            <a:r>
              <a:rPr lang="fr-FR"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Car enfin les ministres </a:t>
            </a:r>
            <a:r>
              <a:rPr lang="fr-FR"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manqueroient</a:t>
            </a:r>
            <a:r>
              <a:rPr lang="fr-FR"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-ils de moyens pour échapper à la </a:t>
            </a:r>
            <a:r>
              <a:rPr lang="fr-FR" sz="20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responsabilité</a:t>
            </a:r>
            <a:r>
              <a:rPr lang="fr-FR"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a:t>
            </a:r>
          </a:p>
          <a:p>
            <a:pPr marL="0" indent="0" algn="just">
              <a:lnSpc>
                <a:spcPct val="107000"/>
              </a:lnSpc>
              <a:spcBef>
                <a:spcPts val="600"/>
              </a:spcBef>
              <a:spcAft>
                <a:spcPts val="800"/>
              </a:spcAft>
              <a:buNone/>
            </a:pPr>
            <a:r>
              <a:rPr lang="de-DE"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‘Und schließlich: Fehlt es den Ministern an Mitteln, um sich der </a:t>
            </a:r>
            <a:r>
              <a:rPr lang="de-DE" sz="2000" b="1" dirty="0">
                <a:solidFill>
                  <a:srgbClr val="FFCCFF"/>
                </a:solidFill>
                <a:effectLst/>
                <a:latin typeface="Times New Roman" panose="02020603050405020304" pitchFamily="18" charset="0"/>
                <a:ea typeface="Calibri" panose="020F0502020204030204" pitchFamily="34" charset="0"/>
                <a:cs typeface="Times New Roman" panose="02020603050405020304" pitchFamily="18" charset="0"/>
              </a:rPr>
              <a:t>Verantwortung</a:t>
            </a:r>
            <a:r>
              <a:rPr lang="de-DE"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zu entziehen?’ </a:t>
            </a:r>
            <a:r>
              <a:rPr lang="fr-FR"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(Journal de la société de 1789, 5 juin 1790 n° 1, 33)</a:t>
            </a:r>
            <a:endParaRPr lang="de-D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buNone/>
            </a:pPr>
            <a:r>
              <a:rPr lang="fr-FR"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On évite ainsi de dégager le pouvoir exécutif de la </a:t>
            </a:r>
            <a:r>
              <a:rPr lang="fr-FR" sz="20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responsabilité</a:t>
            </a:r>
            <a:r>
              <a:rPr lang="fr-FR"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et d'en charger le corps législatif. </a:t>
            </a:r>
          </a:p>
          <a:p>
            <a:pPr marL="0" indent="0" algn="just">
              <a:lnSpc>
                <a:spcPct val="107000"/>
              </a:lnSpc>
              <a:spcBef>
                <a:spcPts val="600"/>
              </a:spcBef>
              <a:spcAft>
                <a:spcPts val="800"/>
              </a:spcAft>
              <a:buNone/>
            </a:pPr>
            <a:r>
              <a:rPr lang="de-DE"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 wird vermieden, dass die Exekutive von der </a:t>
            </a:r>
            <a:r>
              <a:rPr lang="de-DE" sz="2000" b="1" dirty="0">
                <a:solidFill>
                  <a:srgbClr val="FFCCFF"/>
                </a:solidFill>
                <a:effectLst/>
                <a:latin typeface="Times New Roman" panose="02020603050405020304" pitchFamily="18" charset="0"/>
                <a:ea typeface="Calibri" panose="020F0502020204030204" pitchFamily="34" charset="0"/>
                <a:cs typeface="Times New Roman" panose="02020603050405020304" pitchFamily="18" charset="0"/>
              </a:rPr>
              <a:t>Verantwortung</a:t>
            </a:r>
            <a:r>
              <a:rPr lang="de-DE"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entbunden und die Legislative damit belastet wird.’ (Journal de la </a:t>
            </a:r>
            <a:r>
              <a:rPr lang="de-DE"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société</a:t>
            </a:r>
            <a:r>
              <a:rPr lang="de-DE"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de 1789, 12 </a:t>
            </a:r>
            <a:r>
              <a:rPr lang="de-DE"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juin</a:t>
            </a:r>
            <a:r>
              <a:rPr lang="de-DE"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1790 n° 2, 14)</a:t>
            </a:r>
            <a:endParaRPr lang="de-D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a:extLst>
              <a:ext uri="{FF2B5EF4-FFF2-40B4-BE49-F238E27FC236}">
                <a16:creationId xmlns:a16="http://schemas.microsoft.com/office/drawing/2014/main" id="{29EC5EE7-CD7C-C720-7918-1DA4D3893A17}"/>
              </a:ext>
            </a:extLst>
          </p:cNvPr>
          <p:cNvSpPr>
            <a:spLocks noGrp="1"/>
          </p:cNvSpPr>
          <p:nvPr>
            <p:ph type="sldNum" sz="quarter" idx="12"/>
          </p:nvPr>
        </p:nvSpPr>
        <p:spPr/>
        <p:txBody>
          <a:bodyPr/>
          <a:lstStyle/>
          <a:p>
            <a:fld id="{9E746B43-6AAE-4533-9545-2821474D9A1C}" type="slidenum">
              <a:rPr lang="de-DE" smtClean="0"/>
              <a:t>20</a:t>
            </a:fld>
            <a:endParaRPr lang="de-DE"/>
          </a:p>
        </p:txBody>
      </p:sp>
      <p:pic>
        <p:nvPicPr>
          <p:cNvPr id="5" name="Audio 4">
            <a:hlinkClick r:id="" action="ppaction://media"/>
            <a:extLst>
              <a:ext uri="{FF2B5EF4-FFF2-40B4-BE49-F238E27FC236}">
                <a16:creationId xmlns:a16="http://schemas.microsoft.com/office/drawing/2014/main" id="{3C79AF3E-DAC5-557D-FF7A-07ACE767E9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86550313"/>
      </p:ext>
    </p:extLst>
  </p:cSld>
  <p:clrMapOvr>
    <a:masterClrMapping/>
  </p:clrMapOvr>
  <mc:AlternateContent xmlns:mc="http://schemas.openxmlformats.org/markup-compatibility/2006" xmlns:p14="http://schemas.microsoft.com/office/powerpoint/2010/main">
    <mc:Choice Requires="p14">
      <p:transition spd="slow" p14:dur="2000" advTm="23947"/>
    </mc:Choice>
    <mc:Fallback xmlns="">
      <p:transition spd="slow" advTm="23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568862-6BAC-76A5-27C3-AC183F216B1D}"/>
              </a:ext>
            </a:extLst>
          </p:cNvPr>
          <p:cNvSpPr>
            <a:spLocks noGrp="1"/>
          </p:cNvSpPr>
          <p:nvPr>
            <p:ph type="title"/>
          </p:nvPr>
        </p:nvSpPr>
        <p:spPr/>
        <p:txBody>
          <a:bodyPr>
            <a:normAutofit/>
          </a:bodyPr>
          <a:lstStyle/>
          <a:p>
            <a:r>
              <a:rPr lang="fr-FR" sz="2800" dirty="0">
                <a:solidFill>
                  <a:schemeClr val="bg1"/>
                </a:solidFill>
                <a:effectLst/>
                <a:latin typeface="Times New Roman" panose="02020603050405020304" pitchFamily="18" charset="0"/>
                <a:ea typeface="Calibri" panose="020F0502020204030204" pitchFamily="34" charset="0"/>
              </a:rPr>
              <a:t>Leibniz, </a:t>
            </a:r>
            <a:r>
              <a:rPr lang="fr-FR" sz="2800" i="1" dirty="0">
                <a:solidFill>
                  <a:schemeClr val="bg1"/>
                </a:solidFill>
                <a:effectLst/>
                <a:latin typeface="Times New Roman" panose="02020603050405020304" pitchFamily="18" charset="0"/>
                <a:ea typeface="Calibri" panose="020F0502020204030204" pitchFamily="34" charset="0"/>
              </a:rPr>
              <a:t>Essais de théodicée sur la bonté de Dieu, la liberté de l'homme et l'origine du mal</a:t>
            </a:r>
            <a:r>
              <a:rPr lang="fr-FR" sz="2800" dirty="0">
                <a:solidFill>
                  <a:schemeClr val="bg1"/>
                </a:solidFill>
                <a:effectLst/>
                <a:latin typeface="Times New Roman" panose="02020603050405020304" pitchFamily="18" charset="0"/>
                <a:ea typeface="Calibri" panose="020F0502020204030204" pitchFamily="34" charset="0"/>
              </a:rPr>
              <a:t>. </a:t>
            </a:r>
            <a:r>
              <a:rPr lang="de-DE" sz="2800" dirty="0">
                <a:solidFill>
                  <a:schemeClr val="bg1"/>
                </a:solidFill>
                <a:effectLst/>
                <a:latin typeface="Times New Roman" panose="02020603050405020304" pitchFamily="18" charset="0"/>
                <a:ea typeface="Calibri" panose="020F0502020204030204" pitchFamily="34" charset="0"/>
              </a:rPr>
              <a:t>Amsterdam : Isaac </a:t>
            </a:r>
            <a:r>
              <a:rPr lang="de-DE" sz="2800" dirty="0" err="1">
                <a:solidFill>
                  <a:schemeClr val="bg1"/>
                </a:solidFill>
                <a:effectLst/>
                <a:latin typeface="Times New Roman" panose="02020603050405020304" pitchFamily="18" charset="0"/>
                <a:ea typeface="Calibri" panose="020F0502020204030204" pitchFamily="34" charset="0"/>
              </a:rPr>
              <a:t>Troyel</a:t>
            </a:r>
            <a:r>
              <a:rPr lang="de-DE" sz="2800" dirty="0">
                <a:solidFill>
                  <a:schemeClr val="bg1"/>
                </a:solidFill>
                <a:effectLst/>
                <a:latin typeface="Times New Roman" panose="02020603050405020304" pitchFamily="18" charset="0"/>
                <a:ea typeface="Calibri" panose="020F0502020204030204" pitchFamily="34" charset="0"/>
              </a:rPr>
              <a:t> 1710, 297</a:t>
            </a:r>
            <a:endParaRPr lang="de-DE" sz="2800" dirty="0">
              <a:solidFill>
                <a:schemeClr val="bg1"/>
              </a:solidFill>
            </a:endParaRPr>
          </a:p>
        </p:txBody>
      </p:sp>
      <p:sp>
        <p:nvSpPr>
          <p:cNvPr id="3" name="Inhaltsplatzhalter 2">
            <a:extLst>
              <a:ext uri="{FF2B5EF4-FFF2-40B4-BE49-F238E27FC236}">
                <a16:creationId xmlns:a16="http://schemas.microsoft.com/office/drawing/2014/main" id="{59DA6F9D-CE59-1F63-6C12-2FD65FE5DA44}"/>
              </a:ext>
            </a:extLst>
          </p:cNvPr>
          <p:cNvSpPr>
            <a:spLocks noGrp="1"/>
          </p:cNvSpPr>
          <p:nvPr>
            <p:ph idx="1"/>
          </p:nvPr>
        </p:nvSpPr>
        <p:spPr/>
        <p:txBody>
          <a:bodyPr/>
          <a:lstStyle/>
          <a:p>
            <a:pPr marL="0" indent="0" algn="just">
              <a:lnSpc>
                <a:spcPct val="107000"/>
              </a:lnSpc>
              <a:spcAft>
                <a:spcPts val="800"/>
              </a:spcAft>
              <a:buNone/>
            </a:pPr>
            <a:r>
              <a:rPr lang="fr-FR"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 ne faut donc que bien entendre les distinctions, comme celle que nous avons pressée bien souvent entre le nécessaire et le certain, et entre la nécessité métaphysique et la nécessité morale. Et il en est de même de la </a:t>
            </a:r>
            <a:r>
              <a:rPr lang="fr-FR"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responsabilité</a:t>
            </a:r>
            <a:r>
              <a:rPr lang="fr-FR"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et de l'</a:t>
            </a:r>
            <a:r>
              <a:rPr lang="fr-FR" sz="1800" i="1" dirty="0">
                <a:solidFill>
                  <a:srgbClr val="FFCCFF"/>
                </a:solidFill>
                <a:effectLst/>
                <a:latin typeface="Times New Roman" panose="02020603050405020304" pitchFamily="18" charset="0"/>
                <a:ea typeface="Calibri" panose="020F0502020204030204" pitchFamily="34" charset="0"/>
                <a:cs typeface="Times New Roman" panose="02020603050405020304" pitchFamily="18" charset="0"/>
              </a:rPr>
              <a:t>impossibilité</a:t>
            </a:r>
            <a:r>
              <a:rPr lang="fr-FR"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puisque l'événement, dont l'opposé est possible, est contingent ; comme celui dont l'opposé est impossible, est nécessaire. On distingue aussi avec raison entre un pouvoir prochain et un pouvoir éloigné, et, suivant ces différents sens, on dit tantôt qu'une chose se peut et tantôt qu'elle ne se peut pas. (Leibniz, </a:t>
            </a:r>
            <a:r>
              <a:rPr lang="fr-FR"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Essais de théodicée sur la bonté de Dieu, la liberté de l'homme et l'origine du mal</a:t>
            </a:r>
            <a:r>
              <a:rPr lang="fr-FR"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Amsterdam : Isaac </a:t>
            </a:r>
            <a:r>
              <a:rPr lang="de-DE"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Troyel</a:t>
            </a:r>
            <a:r>
              <a:rPr lang="de-DE"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1710, 297)</a:t>
            </a:r>
            <a:endParaRPr lang="de-D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de-DE"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‘Wir müssen also die Unterscheidungen, wie die, die wir oft genug zwischen dem Notwendigen und dem Sicheren sowie zwischen der metaphysischen und der moralischen Notwendigkeit getroffen haben, nur richtig verstehen. Und ebenso verhält es sich mit der </a:t>
            </a:r>
            <a:r>
              <a:rPr lang="de-DE"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Verantwortlichkeit</a:t>
            </a:r>
            <a:r>
              <a:rPr lang="de-DE"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und der </a:t>
            </a:r>
            <a:r>
              <a:rPr lang="de-DE" sz="1800" i="1" dirty="0">
                <a:solidFill>
                  <a:srgbClr val="FFCCFF"/>
                </a:solidFill>
                <a:effectLst/>
                <a:latin typeface="Times New Roman" panose="02020603050405020304" pitchFamily="18" charset="0"/>
                <a:ea typeface="Calibri" panose="020F0502020204030204" pitchFamily="34" charset="0"/>
                <a:cs typeface="Times New Roman" panose="02020603050405020304" pitchFamily="18" charset="0"/>
              </a:rPr>
              <a:t>Unmöglichkeit</a:t>
            </a:r>
            <a:r>
              <a:rPr lang="de-DE"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denn das Ereignis, dessen Gegenteil möglich ist, ist kontingent; wie das Ereignis, dessen Gegenteil unmöglich ist, notwendig ist. Man unterscheidet auch mit Recht zwischen einer nahen und einer fernen Macht, und diesen verschiedenen Bedeutungen folgend sagt man bald, dass etwas möglich ist, und bald, dass es nicht möglich ist.’ </a:t>
            </a:r>
            <a:endParaRPr lang="de-D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27F3C112-B5F4-37A3-A7DE-63275E2AF66E}"/>
              </a:ext>
            </a:extLst>
          </p:cNvPr>
          <p:cNvSpPr>
            <a:spLocks noGrp="1"/>
          </p:cNvSpPr>
          <p:nvPr>
            <p:ph type="sldNum" sz="quarter" idx="12"/>
          </p:nvPr>
        </p:nvSpPr>
        <p:spPr/>
        <p:txBody>
          <a:bodyPr/>
          <a:lstStyle/>
          <a:p>
            <a:fld id="{9E746B43-6AAE-4533-9545-2821474D9A1C}" type="slidenum">
              <a:rPr lang="de-DE" smtClean="0"/>
              <a:t>21</a:t>
            </a:fld>
            <a:endParaRPr lang="de-DE"/>
          </a:p>
        </p:txBody>
      </p:sp>
      <p:sp>
        <p:nvSpPr>
          <p:cNvPr id="5" name="Rechteck: abgerundete Ecken 4">
            <a:extLst>
              <a:ext uri="{FF2B5EF4-FFF2-40B4-BE49-F238E27FC236}">
                <a16:creationId xmlns:a16="http://schemas.microsoft.com/office/drawing/2014/main" id="{1EADAE47-9DD3-7B2A-6E1A-0CFEB944753D}"/>
              </a:ext>
            </a:extLst>
          </p:cNvPr>
          <p:cNvSpPr/>
          <p:nvPr/>
        </p:nvSpPr>
        <p:spPr>
          <a:xfrm>
            <a:off x="1875692" y="2754923"/>
            <a:ext cx="3528646" cy="304800"/>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8EC4DAD1-7C50-444E-6647-2EE6018D6BF8}"/>
              </a:ext>
            </a:extLst>
          </p:cNvPr>
          <p:cNvSpPr/>
          <p:nvPr/>
        </p:nvSpPr>
        <p:spPr>
          <a:xfrm>
            <a:off x="5580185" y="5017477"/>
            <a:ext cx="5615353" cy="316523"/>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udio 6">
            <a:hlinkClick r:id="" action="ppaction://media"/>
            <a:extLst>
              <a:ext uri="{FF2B5EF4-FFF2-40B4-BE49-F238E27FC236}">
                <a16:creationId xmlns:a16="http://schemas.microsoft.com/office/drawing/2014/main" id="{7F6EB8A9-F010-EB16-8FD8-E9CD3DD323C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560498561"/>
      </p:ext>
    </p:extLst>
  </p:cSld>
  <p:clrMapOvr>
    <a:masterClrMapping/>
  </p:clrMapOvr>
  <mc:AlternateContent xmlns:mc="http://schemas.openxmlformats.org/markup-compatibility/2006" xmlns:p14="http://schemas.microsoft.com/office/powerpoint/2010/main">
    <mc:Choice Requires="p14">
      <p:transition spd="slow" p14:dur="2000" advTm="25961"/>
    </mc:Choice>
    <mc:Fallback xmlns="">
      <p:transition spd="slow" advTm="2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12A83-A29C-7F09-7722-FE1043365F08}"/>
              </a:ext>
            </a:extLst>
          </p:cNvPr>
          <p:cNvSpPr>
            <a:spLocks noGrp="1"/>
          </p:cNvSpPr>
          <p:nvPr>
            <p:ph type="title"/>
          </p:nvPr>
        </p:nvSpPr>
        <p:spPr/>
        <p:txBody>
          <a:bodyPr>
            <a:normAutofit/>
          </a:bodyPr>
          <a:lstStyle/>
          <a:p>
            <a:r>
              <a:rPr lang="de-DE" sz="3600" dirty="0">
                <a:solidFill>
                  <a:schemeClr val="bg1"/>
                </a:solidFill>
                <a:effectLst/>
                <a:latin typeface="Times New Roman" panose="02020603050405020304" pitchFamily="18" charset="0"/>
                <a:ea typeface="Calibri" panose="020F0502020204030204" pitchFamily="34" charset="0"/>
              </a:rPr>
              <a:t>Theodizee (1710)</a:t>
            </a:r>
            <a:endParaRPr lang="de-DE" sz="3600" dirty="0">
              <a:solidFill>
                <a:schemeClr val="bg1"/>
              </a:solidFill>
            </a:endParaRPr>
          </a:p>
        </p:txBody>
      </p:sp>
      <p:sp>
        <p:nvSpPr>
          <p:cNvPr id="3" name="Inhaltsplatzhalter 2">
            <a:extLst>
              <a:ext uri="{FF2B5EF4-FFF2-40B4-BE49-F238E27FC236}">
                <a16:creationId xmlns:a16="http://schemas.microsoft.com/office/drawing/2014/main" id="{CB74B23A-F6C7-2963-3BD0-A51F56A05D6D}"/>
              </a:ext>
            </a:extLst>
          </p:cNvPr>
          <p:cNvSpPr>
            <a:spLocks noGrp="1"/>
          </p:cNvSpPr>
          <p:nvPr>
            <p:ph sz="half" idx="1"/>
          </p:nvPr>
        </p:nvSpPr>
        <p:spPr/>
        <p:txBody>
          <a:bodyPr>
            <a:normAutofit/>
          </a:bodyPr>
          <a:lstStyle/>
          <a:p>
            <a:r>
              <a:rPr lang="de-DE" sz="2400" dirty="0">
                <a:solidFill>
                  <a:schemeClr val="bg1"/>
                </a:solidFill>
                <a:effectLst/>
                <a:latin typeface="Times New Roman" panose="02020603050405020304" pitchFamily="18" charset="0"/>
                <a:ea typeface="Calibri" panose="020F0502020204030204" pitchFamily="34" charset="0"/>
              </a:rPr>
              <a:t>Begriff vom vernünftigen Willen gründet, der zur besten der möglichen Welten führt</a:t>
            </a:r>
          </a:p>
          <a:p>
            <a:r>
              <a:rPr lang="de-DE" sz="2400" dirty="0">
                <a:solidFill>
                  <a:schemeClr val="bg1"/>
                </a:solidFill>
                <a:effectLst/>
                <a:latin typeface="Times New Roman" panose="02020603050405020304" pitchFamily="18" charset="0"/>
                <a:ea typeface="Calibri" panose="020F0502020204030204" pitchFamily="34" charset="0"/>
              </a:rPr>
              <a:t>Louis Bertrand Castel (1737):  Rezension in der einflussreichen Zeitschrift </a:t>
            </a:r>
            <a:r>
              <a:rPr lang="de-DE" sz="2400" dirty="0" err="1">
                <a:solidFill>
                  <a:schemeClr val="bg1"/>
                </a:solidFill>
                <a:effectLst/>
                <a:latin typeface="Times New Roman" panose="02020603050405020304" pitchFamily="18" charset="0"/>
                <a:ea typeface="Calibri" panose="020F0502020204030204" pitchFamily="34" charset="0"/>
              </a:rPr>
              <a:t>Mémoires</a:t>
            </a:r>
            <a:r>
              <a:rPr lang="de-DE" sz="2400" dirty="0">
                <a:solidFill>
                  <a:schemeClr val="bg1"/>
                </a:solidFill>
                <a:effectLst/>
                <a:latin typeface="Times New Roman" panose="02020603050405020304" pitchFamily="18" charset="0"/>
                <a:ea typeface="Calibri" panose="020F0502020204030204" pitchFamily="34" charset="0"/>
              </a:rPr>
              <a:t> de </a:t>
            </a:r>
            <a:r>
              <a:rPr lang="de-DE" sz="2400" dirty="0" err="1">
                <a:solidFill>
                  <a:schemeClr val="bg1"/>
                </a:solidFill>
                <a:effectLst/>
                <a:latin typeface="Times New Roman" panose="02020603050405020304" pitchFamily="18" charset="0"/>
                <a:ea typeface="Calibri" panose="020F0502020204030204" pitchFamily="34" charset="0"/>
              </a:rPr>
              <a:t>Trévoux</a:t>
            </a:r>
            <a:r>
              <a:rPr lang="de-DE" sz="2400" dirty="0">
                <a:solidFill>
                  <a:schemeClr val="bg1"/>
                </a:solidFill>
                <a:effectLst/>
                <a:latin typeface="Times New Roman" panose="02020603050405020304" pitchFamily="18" charset="0"/>
                <a:ea typeface="Calibri" panose="020F0502020204030204" pitchFamily="34" charset="0"/>
              </a:rPr>
              <a:t>: </a:t>
            </a:r>
            <a:r>
              <a:rPr lang="de-DE" sz="2400" i="1" dirty="0" err="1">
                <a:solidFill>
                  <a:schemeClr val="bg1"/>
                </a:solidFill>
                <a:effectLst/>
                <a:latin typeface="Times New Roman" panose="02020603050405020304" pitchFamily="18" charset="0"/>
                <a:ea typeface="Calibri" panose="020F0502020204030204" pitchFamily="34" charset="0"/>
              </a:rPr>
              <a:t>optimisme</a:t>
            </a:r>
            <a:r>
              <a:rPr lang="de-DE" sz="2400" dirty="0">
                <a:solidFill>
                  <a:schemeClr val="bg1"/>
                </a:solidFill>
                <a:effectLst/>
                <a:latin typeface="Times New Roman" panose="02020603050405020304" pitchFamily="18" charset="0"/>
                <a:ea typeface="Calibri" panose="020F0502020204030204" pitchFamily="34" charset="0"/>
              </a:rPr>
              <a:t> </a:t>
            </a:r>
          </a:p>
          <a:p>
            <a:r>
              <a:rPr lang="de-DE" sz="2400" dirty="0">
                <a:solidFill>
                  <a:schemeClr val="bg1"/>
                </a:solidFill>
                <a:effectLst/>
                <a:latin typeface="Times New Roman" panose="02020603050405020304" pitchFamily="18" charset="0"/>
                <a:ea typeface="Calibri" panose="020F0502020204030204" pitchFamily="34" charset="0"/>
              </a:rPr>
              <a:t>Anspruch auf rationale Theodizee auch von anderen Kritikern zurückgewiesen, wie Voltaire, Hume oder Holbach</a:t>
            </a:r>
            <a:endParaRPr lang="de-DE" sz="2400" dirty="0">
              <a:solidFill>
                <a:schemeClr val="bg1"/>
              </a:solidFill>
            </a:endParaRPr>
          </a:p>
        </p:txBody>
      </p:sp>
      <p:sp>
        <p:nvSpPr>
          <p:cNvPr id="4" name="Foliennummernplatzhalter 3">
            <a:extLst>
              <a:ext uri="{FF2B5EF4-FFF2-40B4-BE49-F238E27FC236}">
                <a16:creationId xmlns:a16="http://schemas.microsoft.com/office/drawing/2014/main" id="{B0820B53-676A-BFB9-8E0B-D7296E56A7B8}"/>
              </a:ext>
            </a:extLst>
          </p:cNvPr>
          <p:cNvSpPr>
            <a:spLocks noGrp="1"/>
          </p:cNvSpPr>
          <p:nvPr>
            <p:ph type="sldNum" sz="quarter" idx="12"/>
          </p:nvPr>
        </p:nvSpPr>
        <p:spPr/>
        <p:txBody>
          <a:bodyPr/>
          <a:lstStyle/>
          <a:p>
            <a:fld id="{9E746B43-6AAE-4533-9545-2821474D9A1C}" type="slidenum">
              <a:rPr lang="de-DE" smtClean="0"/>
              <a:t>22</a:t>
            </a:fld>
            <a:endParaRPr lang="de-DE"/>
          </a:p>
        </p:txBody>
      </p:sp>
      <p:pic>
        <p:nvPicPr>
          <p:cNvPr id="6146" name="Picture 2" descr="Quellbild anzeigen">
            <a:extLst>
              <a:ext uri="{FF2B5EF4-FFF2-40B4-BE49-F238E27FC236}">
                <a16:creationId xmlns:a16="http://schemas.microsoft.com/office/drawing/2014/main" id="{CC3796AA-7872-BDEA-52BF-740982344C21}"/>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69841" y="365125"/>
            <a:ext cx="2340759" cy="3852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ildergebnis für theodizee Leibniz">
            <a:extLst>
              <a:ext uri="{FF2B5EF4-FFF2-40B4-BE49-F238E27FC236}">
                <a16:creationId xmlns:a16="http://schemas.microsoft.com/office/drawing/2014/main" id="{B958CC85-81BB-0776-4632-355F78BB1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0641" y="1424963"/>
            <a:ext cx="3163363" cy="4752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967CB51F-0739-EF4E-6E53-D4254EE8A7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03912891"/>
      </p:ext>
    </p:extLst>
  </p:cSld>
  <p:clrMapOvr>
    <a:masterClrMapping/>
  </p:clrMapOvr>
  <mc:AlternateContent xmlns:mc="http://schemas.openxmlformats.org/markup-compatibility/2006" xmlns:p14="http://schemas.microsoft.com/office/powerpoint/2010/main">
    <mc:Choice Requires="p14">
      <p:transition spd="slow" p14:dur="2000" advTm="81100"/>
    </mc:Choice>
    <mc:Fallback xmlns="">
      <p:transition spd="slow" advTm="8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2B14BEF-D4AC-FD77-7203-F19EABAB4B42}"/>
              </a:ext>
            </a:extLst>
          </p:cNvPr>
          <p:cNvSpPr>
            <a:spLocks noGrp="1"/>
          </p:cNvSpPr>
          <p:nvPr>
            <p:ph type="title"/>
          </p:nvPr>
        </p:nvSpPr>
        <p:spPr/>
        <p:txBody>
          <a:bodyPr>
            <a:normAutofit/>
          </a:bodyPr>
          <a:lstStyle/>
          <a:p>
            <a:r>
              <a:rPr lang="de-DE" sz="3600" dirty="0">
                <a:solidFill>
                  <a:schemeClr val="bg1"/>
                </a:solidFill>
                <a:effectLst/>
                <a:latin typeface="Times New Roman" panose="02020603050405020304" pitchFamily="18" charset="0"/>
                <a:ea typeface="Calibri" panose="020F0502020204030204" pitchFamily="34" charset="0"/>
              </a:rPr>
              <a:t>Zuschreibung von Verantwortung</a:t>
            </a:r>
            <a:endParaRPr lang="de-DE" sz="3600" dirty="0">
              <a:solidFill>
                <a:schemeClr val="bg1"/>
              </a:solidFill>
            </a:endParaRPr>
          </a:p>
        </p:txBody>
      </p:sp>
      <p:sp>
        <p:nvSpPr>
          <p:cNvPr id="7" name="Inhaltsplatzhalter 6">
            <a:extLst>
              <a:ext uri="{FF2B5EF4-FFF2-40B4-BE49-F238E27FC236}">
                <a16:creationId xmlns:a16="http://schemas.microsoft.com/office/drawing/2014/main" id="{B21B1F60-4750-9454-319B-BADF6268F8CE}"/>
              </a:ext>
            </a:extLst>
          </p:cNvPr>
          <p:cNvSpPr>
            <a:spLocks noGrp="1"/>
          </p:cNvSpPr>
          <p:nvPr>
            <p:ph idx="1"/>
          </p:nvPr>
        </p:nvSpPr>
        <p:spPr/>
        <p:txBody>
          <a:bodyPr>
            <a:normAutofit/>
          </a:bodyPr>
          <a:lstStyle/>
          <a:p>
            <a:r>
              <a:rPr lang="de-DE" sz="2400" dirty="0">
                <a:solidFill>
                  <a:schemeClr val="bg1"/>
                </a:solidFill>
                <a:effectLst/>
                <a:latin typeface="Times New Roman" panose="02020603050405020304" pitchFamily="18" charset="0"/>
                <a:ea typeface="Calibri" panose="020F0502020204030204" pitchFamily="34" charset="0"/>
              </a:rPr>
              <a:t>Problem der Möglichkeit von Willensfreiheit in einer von Kausalität bestimmten Welt</a:t>
            </a:r>
          </a:p>
          <a:p>
            <a:r>
              <a:rPr lang="de-DE" sz="2400" dirty="0">
                <a:solidFill>
                  <a:schemeClr val="bg1"/>
                </a:solidFill>
                <a:effectLst/>
                <a:latin typeface="Times New Roman" panose="02020603050405020304" pitchFamily="18" charset="0"/>
                <a:ea typeface="Calibri" panose="020F0502020204030204" pitchFamily="34" charset="0"/>
              </a:rPr>
              <a:t>Immanuel Kant in der </a:t>
            </a:r>
            <a:r>
              <a:rPr lang="de-DE" sz="2400" i="1" dirty="0">
                <a:solidFill>
                  <a:schemeClr val="bg1"/>
                </a:solidFill>
                <a:effectLst/>
                <a:latin typeface="Times New Roman" panose="02020603050405020304" pitchFamily="18" charset="0"/>
                <a:ea typeface="Calibri" panose="020F0502020204030204" pitchFamily="34" charset="0"/>
              </a:rPr>
              <a:t>Kritik der reinen Vernunft: </a:t>
            </a:r>
            <a:r>
              <a:rPr lang="de-DE" sz="2400" dirty="0">
                <a:solidFill>
                  <a:schemeClr val="bg1"/>
                </a:solidFill>
                <a:effectLst/>
                <a:latin typeface="Times New Roman" panose="02020603050405020304" pitchFamily="18" charset="0"/>
                <a:ea typeface="Calibri" panose="020F0502020204030204" pitchFamily="34" charset="0"/>
              </a:rPr>
              <a:t>ohne Freiheit des Willens sei es unmöglich, dem moralischen Subjekt die Verantwortung für eine Handlung zuzuschreiben</a:t>
            </a:r>
          </a:p>
          <a:p>
            <a:r>
              <a:rPr lang="de-DE" sz="2400" dirty="0">
                <a:solidFill>
                  <a:schemeClr val="bg1"/>
                </a:solidFill>
                <a:effectLst/>
                <a:latin typeface="Times New Roman" panose="02020603050405020304" pitchFamily="18" charset="0"/>
                <a:ea typeface="Calibri" panose="020F0502020204030204" pitchFamily="34" charset="0"/>
              </a:rPr>
              <a:t>„absoluten Spontaneität der Handlung, als der eigentliche Grund der Imputabilität derselben“ (Kant 1781–87, A 553-54/B 581–82; A 448/B476).</a:t>
            </a:r>
            <a:endParaRPr lang="de-DE" sz="2400" dirty="0">
              <a:solidFill>
                <a:schemeClr val="bg1"/>
              </a:solidFill>
              <a:latin typeface="Times New Roman" panose="02020603050405020304" pitchFamily="18" charset="0"/>
              <a:ea typeface="Calibri" panose="020F0502020204030204" pitchFamily="34" charset="0"/>
            </a:endParaRPr>
          </a:p>
          <a:p>
            <a:r>
              <a:rPr lang="de-DE" sz="2400" dirty="0">
                <a:solidFill>
                  <a:schemeClr val="bg1"/>
                </a:solidFill>
                <a:effectLst/>
                <a:latin typeface="Times New Roman" panose="02020603050405020304" pitchFamily="18" charset="0"/>
                <a:ea typeface="Calibri" panose="020F0502020204030204" pitchFamily="34" charset="0"/>
              </a:rPr>
              <a:t>Bewusstsein der Freiheit nur durch das Bewusstsein der Verantwortung zugänglich sein</a:t>
            </a:r>
            <a:endParaRPr lang="de-DE" sz="2400" dirty="0">
              <a:solidFill>
                <a:schemeClr val="bg1"/>
              </a:solidFill>
            </a:endParaRPr>
          </a:p>
        </p:txBody>
      </p:sp>
      <p:sp>
        <p:nvSpPr>
          <p:cNvPr id="5" name="Foliennummernplatzhalter 4">
            <a:extLst>
              <a:ext uri="{FF2B5EF4-FFF2-40B4-BE49-F238E27FC236}">
                <a16:creationId xmlns:a16="http://schemas.microsoft.com/office/drawing/2014/main" id="{62A7BBBC-A6D0-1399-4FEF-C2635EEAB1BD}"/>
              </a:ext>
            </a:extLst>
          </p:cNvPr>
          <p:cNvSpPr>
            <a:spLocks noGrp="1"/>
          </p:cNvSpPr>
          <p:nvPr>
            <p:ph type="sldNum" sz="quarter" idx="12"/>
          </p:nvPr>
        </p:nvSpPr>
        <p:spPr/>
        <p:txBody>
          <a:bodyPr/>
          <a:lstStyle/>
          <a:p>
            <a:fld id="{9E746B43-6AAE-4533-9545-2821474D9A1C}" type="slidenum">
              <a:rPr lang="de-DE" smtClean="0"/>
              <a:t>23</a:t>
            </a:fld>
            <a:endParaRPr lang="de-DE"/>
          </a:p>
        </p:txBody>
      </p:sp>
      <p:pic>
        <p:nvPicPr>
          <p:cNvPr id="2" name="Audio 1">
            <a:hlinkClick r:id="" action="ppaction://media"/>
            <a:extLst>
              <a:ext uri="{FF2B5EF4-FFF2-40B4-BE49-F238E27FC236}">
                <a16:creationId xmlns:a16="http://schemas.microsoft.com/office/drawing/2014/main" id="{07C7DD24-5494-9BAF-3ED1-8D20169920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56636743"/>
      </p:ext>
    </p:extLst>
  </p:cSld>
  <p:clrMapOvr>
    <a:masterClrMapping/>
  </p:clrMapOvr>
  <mc:AlternateContent xmlns:mc="http://schemas.openxmlformats.org/markup-compatibility/2006" xmlns:p14="http://schemas.microsoft.com/office/powerpoint/2010/main">
    <mc:Choice Requires="p14">
      <p:transition spd="slow" p14:dur="2000" advTm="63809"/>
    </mc:Choice>
    <mc:Fallback xmlns="">
      <p:transition spd="slow" advTm="6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50A7A-7A1C-E97C-E4BC-05111EB93D5E}"/>
              </a:ext>
            </a:extLst>
          </p:cNvPr>
          <p:cNvSpPr>
            <a:spLocks noGrp="1"/>
          </p:cNvSpPr>
          <p:nvPr>
            <p:ph type="title"/>
          </p:nvPr>
        </p:nvSpPr>
        <p:spPr/>
        <p:txBody>
          <a:bodyPr>
            <a:normAutofit/>
          </a:bodyPr>
          <a:lstStyle/>
          <a:p>
            <a:r>
              <a:rPr lang="de-DE" sz="4000" dirty="0">
                <a:solidFill>
                  <a:schemeClr val="bg1"/>
                </a:solidFill>
                <a:effectLst/>
                <a:latin typeface="Times New Roman" panose="02020603050405020304" pitchFamily="18" charset="0"/>
                <a:ea typeface="Calibri" panose="020F0502020204030204" pitchFamily="34" charset="0"/>
              </a:rPr>
              <a:t>Freiheit zu wollen, was wir sollen</a:t>
            </a:r>
            <a:endParaRPr lang="de-DE" sz="4000" dirty="0">
              <a:solidFill>
                <a:schemeClr val="bg1"/>
              </a:solidFill>
            </a:endParaRPr>
          </a:p>
        </p:txBody>
      </p:sp>
      <p:sp>
        <p:nvSpPr>
          <p:cNvPr id="3" name="Inhaltsplatzhalter 2">
            <a:extLst>
              <a:ext uri="{FF2B5EF4-FFF2-40B4-BE49-F238E27FC236}">
                <a16:creationId xmlns:a16="http://schemas.microsoft.com/office/drawing/2014/main" id="{0343BDC8-CB9C-DFFF-6656-6C0F5C182C77}"/>
              </a:ext>
            </a:extLst>
          </p:cNvPr>
          <p:cNvSpPr>
            <a:spLocks noGrp="1"/>
          </p:cNvSpPr>
          <p:nvPr>
            <p:ph idx="1"/>
          </p:nvPr>
        </p:nvSpPr>
        <p:spPr/>
        <p:txBody>
          <a:bodyPr>
            <a:normAutofit fontScale="92500"/>
          </a:bodyPr>
          <a:lstStyle/>
          <a:p>
            <a:r>
              <a:rPr lang="de-DE" dirty="0">
                <a:solidFill>
                  <a:schemeClr val="bg1"/>
                </a:solidFill>
                <a:effectLst/>
                <a:latin typeface="Times New Roman" panose="02020603050405020304" pitchFamily="18" charset="0"/>
                <a:ea typeface="Calibri" panose="020F0502020204030204" pitchFamily="34" charset="0"/>
              </a:rPr>
              <a:t>durch Vernunft zum Besten bestimmt zu werden heißt am freiesten zu sein</a:t>
            </a:r>
          </a:p>
          <a:p>
            <a:r>
              <a:rPr lang="de-DE" i="1" dirty="0">
                <a:solidFill>
                  <a:schemeClr val="bg1"/>
                </a:solidFill>
                <a:effectLst/>
                <a:latin typeface="Times New Roman" panose="02020603050405020304" pitchFamily="18" charset="0"/>
                <a:ea typeface="Calibri" panose="020F0502020204030204" pitchFamily="34" charset="0"/>
              </a:rPr>
              <a:t>Nouveau Essais </a:t>
            </a:r>
            <a:r>
              <a:rPr lang="de-DE" i="1" dirty="0" err="1">
                <a:solidFill>
                  <a:schemeClr val="bg1"/>
                </a:solidFill>
                <a:effectLst/>
                <a:latin typeface="Times New Roman" panose="02020603050405020304" pitchFamily="18" charset="0"/>
                <a:ea typeface="Calibri" panose="020F0502020204030204" pitchFamily="34" charset="0"/>
              </a:rPr>
              <a:t>sur</a:t>
            </a:r>
            <a:r>
              <a:rPr lang="de-DE" i="1" dirty="0">
                <a:solidFill>
                  <a:schemeClr val="bg1"/>
                </a:solidFill>
                <a:effectLst/>
                <a:latin typeface="Times New Roman" panose="02020603050405020304" pitchFamily="18" charset="0"/>
                <a:ea typeface="Calibri" panose="020F0502020204030204" pitchFamily="34" charset="0"/>
              </a:rPr>
              <a:t> </a:t>
            </a:r>
            <a:r>
              <a:rPr lang="de-DE" i="1" dirty="0" err="1">
                <a:solidFill>
                  <a:schemeClr val="bg1"/>
                </a:solidFill>
                <a:effectLst/>
                <a:latin typeface="Times New Roman" panose="02020603050405020304" pitchFamily="18" charset="0"/>
                <a:ea typeface="Calibri" panose="020F0502020204030204" pitchFamily="34" charset="0"/>
              </a:rPr>
              <a:t>l’entendement</a:t>
            </a:r>
            <a:r>
              <a:rPr lang="de-DE" i="1" dirty="0">
                <a:solidFill>
                  <a:schemeClr val="bg1"/>
                </a:solidFill>
                <a:effectLst/>
                <a:latin typeface="Times New Roman" panose="02020603050405020304" pitchFamily="18" charset="0"/>
                <a:ea typeface="Calibri" panose="020F0502020204030204" pitchFamily="34" charset="0"/>
              </a:rPr>
              <a:t> humain</a:t>
            </a:r>
            <a:r>
              <a:rPr lang="de-DE" dirty="0">
                <a:solidFill>
                  <a:schemeClr val="bg1"/>
                </a:solidFill>
                <a:effectLst/>
                <a:latin typeface="Times New Roman" panose="02020603050405020304" pitchFamily="18" charset="0"/>
                <a:ea typeface="Calibri" panose="020F0502020204030204" pitchFamily="34" charset="0"/>
              </a:rPr>
              <a:t> (1704, ‘Neue Abhandlungen über den menschlichen Verstand’): freie Selbstbindung, eine moderne Form von Verantwortung, als ein wichtiges Prinzip erklärt</a:t>
            </a:r>
            <a:endParaRPr lang="de-DE" dirty="0">
              <a:solidFill>
                <a:schemeClr val="bg1"/>
              </a:solidFill>
              <a:latin typeface="Times New Roman" panose="02020603050405020304" pitchFamily="18" charset="0"/>
              <a:ea typeface="Calibri" panose="020F0502020204030204" pitchFamily="34" charset="0"/>
            </a:endParaRPr>
          </a:p>
          <a:p>
            <a:r>
              <a:rPr lang="de-DE"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„Hegel war der erste, der das Verhältnis von Freiheit und Notwendigkeit richtig darstellte. Für ihn ist die Freiheit die Einsicht in die Notwendigkeit. ‚Blind ist die Notwendigkeit nur, insofern dieselbe nicht begriffen wird.‘ Nicht in der geträumten Unabhängigkeit von den Naturgesetzen liegt die Freiheit, sondern in der Erkenntnis dieser Gesetze, und in der damit </a:t>
            </a:r>
            <a:r>
              <a:rPr lang="de-DE"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gegebnen</a:t>
            </a:r>
            <a:r>
              <a:rPr lang="de-DE"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Möglichkeit, sie planmäßig zu bestimmten Zwecken wirken zu lassen.“ (Engels 1962: 106)</a:t>
            </a:r>
            <a:endParaRPr lang="de-D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a:extLst>
              <a:ext uri="{FF2B5EF4-FFF2-40B4-BE49-F238E27FC236}">
                <a16:creationId xmlns:a16="http://schemas.microsoft.com/office/drawing/2014/main" id="{07BF0F0F-C40C-E774-1FED-A58FF3387056}"/>
              </a:ext>
            </a:extLst>
          </p:cNvPr>
          <p:cNvSpPr>
            <a:spLocks noGrp="1"/>
          </p:cNvSpPr>
          <p:nvPr>
            <p:ph type="sldNum" sz="quarter" idx="12"/>
          </p:nvPr>
        </p:nvSpPr>
        <p:spPr/>
        <p:txBody>
          <a:bodyPr/>
          <a:lstStyle/>
          <a:p>
            <a:fld id="{9E746B43-6AAE-4533-9545-2821474D9A1C}" type="slidenum">
              <a:rPr lang="de-DE" smtClean="0"/>
              <a:t>24</a:t>
            </a:fld>
            <a:endParaRPr lang="de-DE"/>
          </a:p>
        </p:txBody>
      </p:sp>
      <p:pic>
        <p:nvPicPr>
          <p:cNvPr id="6" name="Audio 5">
            <a:hlinkClick r:id="" action="ppaction://media"/>
            <a:extLst>
              <a:ext uri="{FF2B5EF4-FFF2-40B4-BE49-F238E27FC236}">
                <a16:creationId xmlns:a16="http://schemas.microsoft.com/office/drawing/2014/main" id="{CD8F41AD-2A81-80BE-272D-70CFCDD72B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87865874"/>
      </p:ext>
    </p:extLst>
  </p:cSld>
  <p:clrMapOvr>
    <a:masterClrMapping/>
  </p:clrMapOvr>
  <mc:AlternateContent xmlns:mc="http://schemas.openxmlformats.org/markup-compatibility/2006" xmlns:p14="http://schemas.microsoft.com/office/powerpoint/2010/main">
    <mc:Choice Requires="p14">
      <p:transition spd="slow" p14:dur="2000" advTm="98485"/>
    </mc:Choice>
    <mc:Fallback xmlns="">
      <p:transition spd="slow" advTm="9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266AD-5A0F-8C41-7614-9D94C5D61BF6}"/>
              </a:ext>
            </a:extLst>
          </p:cNvPr>
          <p:cNvSpPr>
            <a:spLocks noGrp="1"/>
          </p:cNvSpPr>
          <p:nvPr>
            <p:ph type="title"/>
          </p:nvPr>
        </p:nvSpPr>
        <p:spPr/>
        <p:txBody>
          <a:bodyPr>
            <a:normAutofit/>
          </a:bodyPr>
          <a:lstStyle/>
          <a:p>
            <a:r>
              <a:rPr lang="de-DE" sz="4000" dirty="0">
                <a:solidFill>
                  <a:schemeClr val="bg1"/>
                </a:solidFill>
                <a:effectLst/>
                <a:latin typeface="Times New Roman" panose="02020603050405020304" pitchFamily="18" charset="0"/>
                <a:ea typeface="Calibri" panose="020F0502020204030204" pitchFamily="34" charset="0"/>
              </a:rPr>
              <a:t>Quelle dieser Notwendigkeit</a:t>
            </a:r>
            <a:endParaRPr lang="de-DE" sz="4000" dirty="0">
              <a:solidFill>
                <a:schemeClr val="bg1"/>
              </a:solidFill>
            </a:endParaRPr>
          </a:p>
        </p:txBody>
      </p:sp>
      <p:sp>
        <p:nvSpPr>
          <p:cNvPr id="3" name="Inhaltsplatzhalter 2">
            <a:extLst>
              <a:ext uri="{FF2B5EF4-FFF2-40B4-BE49-F238E27FC236}">
                <a16:creationId xmlns:a16="http://schemas.microsoft.com/office/drawing/2014/main" id="{D96BD2C7-C7E5-FC91-A544-B46EB8A104C4}"/>
              </a:ext>
            </a:extLst>
          </p:cNvPr>
          <p:cNvSpPr>
            <a:spLocks noGrp="1"/>
          </p:cNvSpPr>
          <p:nvPr>
            <p:ph idx="1"/>
          </p:nvPr>
        </p:nvSpPr>
        <p:spPr/>
        <p:txBody>
          <a:bodyPr>
            <a:normAutofit lnSpcReduction="10000"/>
          </a:bodyPr>
          <a:lstStyle/>
          <a:p>
            <a:r>
              <a:rPr lang="de-DE" sz="3600" dirty="0">
                <a:solidFill>
                  <a:schemeClr val="bg1"/>
                </a:solidFill>
                <a:effectLst/>
                <a:latin typeface="Times New Roman" panose="02020603050405020304" pitchFamily="18" charset="0"/>
                <a:ea typeface="Calibri" panose="020F0502020204030204" pitchFamily="34" charset="0"/>
              </a:rPr>
              <a:t>Instanz, die die Verpflichtung zur Verantwortung auferlegt</a:t>
            </a:r>
          </a:p>
          <a:p>
            <a:r>
              <a:rPr lang="de-DE" sz="3600" dirty="0">
                <a:solidFill>
                  <a:schemeClr val="bg1"/>
                </a:solidFill>
                <a:effectLst/>
                <a:latin typeface="Times New Roman" panose="02020603050405020304" pitchFamily="18" charset="0"/>
                <a:ea typeface="Calibri" panose="020F0502020204030204" pitchFamily="34" charset="0"/>
              </a:rPr>
              <a:t>Verantwortung als „das Einstehen eines Akteurs für die Folgen seiner Handlungen in Relation zu einer geltenden Norm“ (</a:t>
            </a:r>
            <a:r>
              <a:rPr lang="de-DE" sz="3600" dirty="0" err="1">
                <a:solidFill>
                  <a:schemeClr val="bg1"/>
                </a:solidFill>
                <a:effectLst/>
                <a:latin typeface="Times New Roman" panose="02020603050405020304" pitchFamily="18" charset="0"/>
                <a:ea typeface="Calibri" panose="020F0502020204030204" pitchFamily="34" charset="0"/>
              </a:rPr>
              <a:t>Fonnesu</a:t>
            </a:r>
            <a:r>
              <a:rPr lang="de-DE" sz="3600" dirty="0">
                <a:solidFill>
                  <a:schemeClr val="bg1"/>
                </a:solidFill>
                <a:effectLst/>
                <a:latin typeface="Times New Roman" panose="02020603050405020304" pitchFamily="18" charset="0"/>
                <a:ea typeface="Calibri" panose="020F0502020204030204" pitchFamily="34" charset="0"/>
              </a:rPr>
              <a:t> 2017: 5)</a:t>
            </a:r>
            <a:endParaRPr lang="de-DE" sz="3600" dirty="0">
              <a:solidFill>
                <a:schemeClr val="bg1"/>
              </a:solidFill>
              <a:latin typeface="Times New Roman" panose="02020603050405020304" pitchFamily="18" charset="0"/>
              <a:ea typeface="Calibri" panose="020F0502020204030204" pitchFamily="34" charset="0"/>
            </a:endParaRPr>
          </a:p>
          <a:p>
            <a:r>
              <a:rPr lang="de-DE" sz="3600" dirty="0">
                <a:solidFill>
                  <a:schemeClr val="bg1"/>
                </a:solidFill>
                <a:effectLst/>
                <a:latin typeface="Times New Roman" panose="02020603050405020304" pitchFamily="18" charset="0"/>
                <a:ea typeface="Calibri" panose="020F0502020204030204" pitchFamily="34" charset="0"/>
              </a:rPr>
              <a:t>Art dieser Instanz, die uns in die Pflicht nimmt, die uns Verantwortung zuschreibt oder auferlegt ist maßgeblich dafür, ob Wissenschaftler wollen können, was sie sollen</a:t>
            </a:r>
            <a:endParaRPr lang="de-DE" sz="3600" dirty="0">
              <a:solidFill>
                <a:schemeClr val="bg1"/>
              </a:solidFill>
            </a:endParaRPr>
          </a:p>
        </p:txBody>
      </p:sp>
      <p:sp>
        <p:nvSpPr>
          <p:cNvPr id="4" name="Foliennummernplatzhalter 3">
            <a:extLst>
              <a:ext uri="{FF2B5EF4-FFF2-40B4-BE49-F238E27FC236}">
                <a16:creationId xmlns:a16="http://schemas.microsoft.com/office/drawing/2014/main" id="{9D9F8858-1D3F-A27A-CFF9-6EABC958FFBE}"/>
              </a:ext>
            </a:extLst>
          </p:cNvPr>
          <p:cNvSpPr>
            <a:spLocks noGrp="1"/>
          </p:cNvSpPr>
          <p:nvPr>
            <p:ph type="sldNum" sz="quarter" idx="12"/>
          </p:nvPr>
        </p:nvSpPr>
        <p:spPr/>
        <p:txBody>
          <a:bodyPr/>
          <a:lstStyle/>
          <a:p>
            <a:fld id="{9E746B43-6AAE-4533-9545-2821474D9A1C}" type="slidenum">
              <a:rPr lang="de-DE" smtClean="0"/>
              <a:t>25</a:t>
            </a:fld>
            <a:endParaRPr lang="de-DE"/>
          </a:p>
        </p:txBody>
      </p:sp>
      <p:pic>
        <p:nvPicPr>
          <p:cNvPr id="6" name="Audio 5">
            <a:hlinkClick r:id="" action="ppaction://media"/>
            <a:extLst>
              <a:ext uri="{FF2B5EF4-FFF2-40B4-BE49-F238E27FC236}">
                <a16:creationId xmlns:a16="http://schemas.microsoft.com/office/drawing/2014/main" id="{69615441-7E30-2E71-948D-911E18CE2D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84462121"/>
      </p:ext>
    </p:extLst>
  </p:cSld>
  <p:clrMapOvr>
    <a:masterClrMapping/>
  </p:clrMapOvr>
  <mc:AlternateContent xmlns:mc="http://schemas.openxmlformats.org/markup-compatibility/2006" xmlns:p14="http://schemas.microsoft.com/office/powerpoint/2010/main">
    <mc:Choice Requires="p14">
      <p:transition spd="slow" p14:dur="2000" advTm="69741"/>
    </mc:Choice>
    <mc:Fallback xmlns="">
      <p:transition spd="slow" advTm="69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5E58AC-08A9-8A0C-1B4E-6DB4A8D52BB7}"/>
              </a:ext>
            </a:extLst>
          </p:cNvPr>
          <p:cNvSpPr>
            <a:spLocks noGrp="1"/>
          </p:cNvSpPr>
          <p:nvPr>
            <p:ph type="title"/>
          </p:nvPr>
        </p:nvSpPr>
        <p:spPr/>
        <p:txBody>
          <a:bodyPr>
            <a:normAutofit/>
          </a:bodyPr>
          <a:lstStyle/>
          <a:p>
            <a:r>
              <a:rPr lang="de-DE" dirty="0">
                <a:solidFill>
                  <a:schemeClr val="bg1"/>
                </a:solidFill>
                <a:effectLst/>
                <a:latin typeface="Times New Roman" panose="02020603050405020304" pitchFamily="18" charset="0"/>
                <a:ea typeface="Calibri" panose="020F0502020204030204" pitchFamily="34" charset="0"/>
              </a:rPr>
              <a:t>Gregorio López Madera (1562-1649)</a:t>
            </a:r>
            <a:endParaRPr lang="de-DE" dirty="0">
              <a:solidFill>
                <a:schemeClr val="bg1"/>
              </a:solidFill>
            </a:endParaRPr>
          </a:p>
        </p:txBody>
      </p:sp>
      <p:sp>
        <p:nvSpPr>
          <p:cNvPr id="3" name="Inhaltsplatzhalter 2">
            <a:extLst>
              <a:ext uri="{FF2B5EF4-FFF2-40B4-BE49-F238E27FC236}">
                <a16:creationId xmlns:a16="http://schemas.microsoft.com/office/drawing/2014/main" id="{6FDAAD50-0F08-B255-2652-7FAD952D71E9}"/>
              </a:ext>
            </a:extLst>
          </p:cNvPr>
          <p:cNvSpPr>
            <a:spLocks noGrp="1"/>
          </p:cNvSpPr>
          <p:nvPr>
            <p:ph sz="half" idx="1"/>
          </p:nvPr>
        </p:nvSpPr>
        <p:spPr/>
        <p:txBody>
          <a:bodyPr>
            <a:normAutofit fontScale="92500" lnSpcReduction="20000"/>
          </a:bodyPr>
          <a:lstStyle/>
          <a:p>
            <a:r>
              <a:rPr lang="de-DE" dirty="0">
                <a:solidFill>
                  <a:schemeClr val="bg1"/>
                </a:solidFill>
                <a:effectLst/>
                <a:latin typeface="Times New Roman" panose="02020603050405020304" pitchFamily="18" charset="0"/>
                <a:ea typeface="Calibri" panose="020F0502020204030204" pitchFamily="34" charset="0"/>
              </a:rPr>
              <a:t>1601, ‘Abhandlungen über die Gewissheit der in Granada entdeckten Reliquien aus den Jahren 1588 bis 1598’</a:t>
            </a:r>
          </a:p>
          <a:p>
            <a:r>
              <a:rPr lang="de-DE" dirty="0">
                <a:solidFill>
                  <a:schemeClr val="bg1"/>
                </a:solidFill>
                <a:effectLst/>
                <a:latin typeface="Times New Roman" panose="02020603050405020304" pitchFamily="18" charset="0"/>
                <a:ea typeface="Calibri" panose="020F0502020204030204" pitchFamily="34" charset="0"/>
              </a:rPr>
              <a:t>wies anhand der etymologischen Befunde zwischen spanischen und lateinischen Wörtern Ableitungen nach</a:t>
            </a:r>
            <a:endParaRPr lang="de-DE" dirty="0">
              <a:solidFill>
                <a:schemeClr val="bg1"/>
              </a:solidFill>
              <a:latin typeface="Times New Roman" panose="02020603050405020304" pitchFamily="18" charset="0"/>
              <a:ea typeface="Calibri" panose="020F0502020204030204" pitchFamily="34" charset="0"/>
            </a:endParaRPr>
          </a:p>
          <a:p>
            <a:r>
              <a:rPr lang="de-DE" dirty="0">
                <a:solidFill>
                  <a:schemeClr val="bg1"/>
                </a:solidFill>
                <a:effectLst/>
                <a:latin typeface="Times New Roman" panose="02020603050405020304" pitchFamily="18" charset="0"/>
                <a:ea typeface="Calibri" panose="020F0502020204030204" pitchFamily="34" charset="0"/>
              </a:rPr>
              <a:t>das Lateinische sollte sich also aus dem Spanischen entwickelt haben</a:t>
            </a:r>
          </a:p>
          <a:p>
            <a:endParaRPr lang="de-DE" dirty="0">
              <a:solidFill>
                <a:schemeClr val="bg1"/>
              </a:solidFill>
              <a:effectLst/>
              <a:latin typeface="Times New Roman" panose="02020603050405020304" pitchFamily="18" charset="0"/>
              <a:ea typeface="Calibri" panose="020F0502020204030204" pitchFamily="34" charset="0"/>
            </a:endParaRPr>
          </a:p>
          <a:p>
            <a:pPr marL="0" indent="0" algn="ctr">
              <a:buNone/>
            </a:pPr>
            <a:endParaRPr lang="de-DE" dirty="0">
              <a:solidFill>
                <a:schemeClr val="bg1"/>
              </a:solidFill>
              <a:effectLst/>
              <a:latin typeface="Times New Roman" panose="02020603050405020304" pitchFamily="18" charset="0"/>
              <a:ea typeface="Calibri" panose="020F0502020204030204" pitchFamily="34" charset="0"/>
            </a:endParaRPr>
          </a:p>
          <a:p>
            <a:pPr marL="0" indent="0" algn="ctr">
              <a:buNone/>
            </a:pPr>
            <a:r>
              <a:rPr lang="de-DE" dirty="0">
                <a:solidFill>
                  <a:schemeClr val="bg1"/>
                </a:solidFill>
                <a:effectLst/>
                <a:latin typeface="Times New Roman" panose="02020603050405020304" pitchFamily="18" charset="0"/>
                <a:ea typeface="Calibri" panose="020F0502020204030204" pitchFamily="34" charset="0"/>
              </a:rPr>
              <a:t>historiographisches Paradoxon</a:t>
            </a:r>
            <a:endParaRPr lang="de-DE" dirty="0">
              <a:solidFill>
                <a:schemeClr val="bg1"/>
              </a:solidFill>
            </a:endParaRPr>
          </a:p>
        </p:txBody>
      </p:sp>
      <p:sp>
        <p:nvSpPr>
          <p:cNvPr id="4" name="Foliennummernplatzhalter 3">
            <a:extLst>
              <a:ext uri="{FF2B5EF4-FFF2-40B4-BE49-F238E27FC236}">
                <a16:creationId xmlns:a16="http://schemas.microsoft.com/office/drawing/2014/main" id="{24E3D090-AC25-D6C8-8FE5-07A76CD8C882}"/>
              </a:ext>
            </a:extLst>
          </p:cNvPr>
          <p:cNvSpPr>
            <a:spLocks noGrp="1"/>
          </p:cNvSpPr>
          <p:nvPr>
            <p:ph type="sldNum" sz="quarter" idx="12"/>
          </p:nvPr>
        </p:nvSpPr>
        <p:spPr/>
        <p:txBody>
          <a:bodyPr/>
          <a:lstStyle/>
          <a:p>
            <a:fld id="{9E746B43-6AAE-4533-9545-2821474D9A1C}" type="slidenum">
              <a:rPr lang="de-DE" smtClean="0"/>
              <a:t>26</a:t>
            </a:fld>
            <a:endParaRPr lang="de-DE"/>
          </a:p>
        </p:txBody>
      </p:sp>
      <p:sp>
        <p:nvSpPr>
          <p:cNvPr id="5" name="Pfeil: nach unten 4">
            <a:extLst>
              <a:ext uri="{FF2B5EF4-FFF2-40B4-BE49-F238E27FC236}">
                <a16:creationId xmlns:a16="http://schemas.microsoft.com/office/drawing/2014/main" id="{E0A2719A-566A-7D88-8A4D-B235A02834DD}"/>
              </a:ext>
            </a:extLst>
          </p:cNvPr>
          <p:cNvSpPr/>
          <p:nvPr/>
        </p:nvSpPr>
        <p:spPr>
          <a:xfrm>
            <a:off x="2702170" y="4841973"/>
            <a:ext cx="726830" cy="66821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File:Discvrsos de la certidvmbre de las reliqvias descvbiertas en Granada desde el ano de 1588 hasta el de 1598 (IA discvrsosdelacer00lope).pdf">
            <a:extLst>
              <a:ext uri="{FF2B5EF4-FFF2-40B4-BE49-F238E27FC236}">
                <a16:creationId xmlns:a16="http://schemas.microsoft.com/office/drawing/2014/main" id="{A894DB7F-CB92-D76F-CCA8-9F7F3A01F97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090133" y="1503519"/>
            <a:ext cx="3447089" cy="50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CD54F31-DBFB-6958-C147-694A4EEEDE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35073263"/>
      </p:ext>
    </p:extLst>
  </p:cSld>
  <p:clrMapOvr>
    <a:masterClrMapping/>
  </p:clrMapOvr>
  <mc:AlternateContent xmlns:mc="http://schemas.openxmlformats.org/markup-compatibility/2006" xmlns:p14="http://schemas.microsoft.com/office/powerpoint/2010/main">
    <mc:Choice Requires="p14">
      <p:transition spd="slow" p14:dur="2000" advTm="123737"/>
    </mc:Choice>
    <mc:Fallback xmlns="">
      <p:transition spd="slow" advTm="12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6D91D-962F-9C43-ED04-B21BCAF1FBCD}"/>
              </a:ext>
            </a:extLst>
          </p:cNvPr>
          <p:cNvSpPr>
            <a:spLocks noGrp="1"/>
          </p:cNvSpPr>
          <p:nvPr>
            <p:ph type="title"/>
          </p:nvPr>
        </p:nvSpPr>
        <p:spPr/>
        <p:txBody>
          <a:bodyPr>
            <a:normAutofit/>
          </a:bodyPr>
          <a:lstStyle/>
          <a:p>
            <a:r>
              <a:rPr lang="de-DE" sz="4000" dirty="0">
                <a:solidFill>
                  <a:schemeClr val="bg1"/>
                </a:solidFill>
                <a:effectLst/>
                <a:latin typeface="Times New Roman" panose="02020603050405020304" pitchFamily="18" charset="0"/>
                <a:ea typeface="Calibri" panose="020F0502020204030204" pitchFamily="34" charset="0"/>
              </a:rPr>
              <a:t>Hat López Madera 1601 gegen seine Verantwortung als Wissenschaftler verstoßen?</a:t>
            </a:r>
            <a:endParaRPr lang="de-DE" sz="4000" dirty="0">
              <a:solidFill>
                <a:schemeClr val="bg1"/>
              </a:solidFill>
            </a:endParaRPr>
          </a:p>
        </p:txBody>
      </p:sp>
      <p:sp>
        <p:nvSpPr>
          <p:cNvPr id="3" name="Inhaltsplatzhalter 2">
            <a:extLst>
              <a:ext uri="{FF2B5EF4-FFF2-40B4-BE49-F238E27FC236}">
                <a16:creationId xmlns:a16="http://schemas.microsoft.com/office/drawing/2014/main" id="{66C74472-D78D-A8AA-A57B-29C9DB284A4A}"/>
              </a:ext>
            </a:extLst>
          </p:cNvPr>
          <p:cNvSpPr>
            <a:spLocks noGrp="1"/>
          </p:cNvSpPr>
          <p:nvPr>
            <p:ph idx="1"/>
          </p:nvPr>
        </p:nvSpPr>
        <p:spPr/>
        <p:txBody>
          <a:bodyPr>
            <a:normAutofit/>
          </a:bodyPr>
          <a:lstStyle/>
          <a:p>
            <a:r>
              <a:rPr lang="de-DE" sz="2400" dirty="0">
                <a:solidFill>
                  <a:schemeClr val="bg1"/>
                </a:solidFill>
                <a:latin typeface="Times New Roman" panose="02020603050405020304" pitchFamily="18" charset="0"/>
                <a:cs typeface="Times New Roman" panose="02020603050405020304" pitchFamily="18" charset="0"/>
              </a:rPr>
              <a:t>Bekannt war, </a:t>
            </a:r>
            <a:r>
              <a:rPr lang="de-DE"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dass sich die romanischen Sprachen aus dem Latein entwickelt haben und nicht umgekehrt</a:t>
            </a:r>
          </a:p>
          <a:p>
            <a:r>
              <a:rPr lang="de-DE"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Leicht festzustellen war, dass dieses Dokument eine Fälschung war.</a:t>
            </a:r>
            <a:endParaRPr lang="de-DE"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de-DE"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nicht in der Verantwortung philologischer Exaktheit</a:t>
            </a:r>
          </a:p>
          <a:p>
            <a:r>
              <a:rPr lang="de-DE"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Volkssprache aufwerten, indem er ihr hohes Alter und damit ihre biblische Würde nachwies</a:t>
            </a:r>
          </a:p>
          <a:p>
            <a:r>
              <a:rPr lang="de-DE"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Nachweis des Alters und der Ursprünglichkeit dieser Sprache eignete sich sehr gut als sprachpolitisches Argument</a:t>
            </a:r>
            <a:endParaRPr lang="de-DE"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de-DE" dirty="0">
                <a:solidFill>
                  <a:schemeClr val="bg1"/>
                </a:solidFill>
                <a:effectLst/>
                <a:latin typeface="Times New Roman" panose="02020603050405020304" pitchFamily="18" charset="0"/>
                <a:ea typeface="Calibri" panose="020F0502020204030204" pitchFamily="34" charset="0"/>
              </a:rPr>
              <a:t>ideologische und politische Instanzen</a:t>
            </a:r>
            <a:endParaRPr lang="de-DE" dirty="0">
              <a:solidFill>
                <a:schemeClr val="bg1"/>
              </a:solidFill>
              <a:latin typeface="Times New Roman" panose="02020603050405020304" pitchFamily="18"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8B3AAA55-7D3D-31D8-4C03-D996CD5CEFF6}"/>
              </a:ext>
            </a:extLst>
          </p:cNvPr>
          <p:cNvSpPr>
            <a:spLocks noGrp="1"/>
          </p:cNvSpPr>
          <p:nvPr>
            <p:ph type="sldNum" sz="quarter" idx="12"/>
          </p:nvPr>
        </p:nvSpPr>
        <p:spPr/>
        <p:txBody>
          <a:bodyPr/>
          <a:lstStyle/>
          <a:p>
            <a:fld id="{9E746B43-6AAE-4533-9545-2821474D9A1C}" type="slidenum">
              <a:rPr lang="de-DE" smtClean="0"/>
              <a:t>27</a:t>
            </a:fld>
            <a:endParaRPr lang="de-DE"/>
          </a:p>
        </p:txBody>
      </p:sp>
      <p:pic>
        <p:nvPicPr>
          <p:cNvPr id="5" name="Audio 4">
            <a:hlinkClick r:id="" action="ppaction://media"/>
            <a:extLst>
              <a:ext uri="{FF2B5EF4-FFF2-40B4-BE49-F238E27FC236}">
                <a16:creationId xmlns:a16="http://schemas.microsoft.com/office/drawing/2014/main" id="{6FF26422-E0AF-675D-E902-E6AB3C26A4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1208431"/>
      </p:ext>
    </p:extLst>
  </p:cSld>
  <p:clrMapOvr>
    <a:masterClrMapping/>
  </p:clrMapOvr>
  <mc:AlternateContent xmlns:mc="http://schemas.openxmlformats.org/markup-compatibility/2006" xmlns:p14="http://schemas.microsoft.com/office/powerpoint/2010/main">
    <mc:Choice Requires="p14">
      <p:transition spd="slow" p14:dur="2000" advTm="125938"/>
    </mc:Choice>
    <mc:Fallback xmlns="">
      <p:transition spd="slow" advTm="125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3E1CC-1559-8223-7ABB-E289C347E502}"/>
              </a:ext>
            </a:extLst>
          </p:cNvPr>
          <p:cNvSpPr>
            <a:spLocks noGrp="1"/>
          </p:cNvSpPr>
          <p:nvPr>
            <p:ph type="title"/>
          </p:nvPr>
        </p:nvSpPr>
        <p:spPr/>
        <p:txBody>
          <a:bodyPr>
            <a:normAutofit/>
          </a:bodyPr>
          <a:lstStyle/>
          <a:p>
            <a:r>
              <a:rPr lang="de-DE" sz="3600" dirty="0">
                <a:solidFill>
                  <a:schemeClr val="bg1"/>
                </a:solidFill>
                <a:effectLst/>
                <a:latin typeface="Times New Roman" panose="02020603050405020304" pitchFamily="18" charset="0"/>
                <a:ea typeface="Calibri" panose="020F0502020204030204" pitchFamily="34" charset="0"/>
              </a:rPr>
              <a:t>Würde der Volkssprachen mit der Konstruktion ihres frühen Ursprungs aufwerten </a:t>
            </a:r>
            <a:endParaRPr lang="de-DE" sz="3600" dirty="0">
              <a:solidFill>
                <a:schemeClr val="bg1"/>
              </a:solidFill>
            </a:endParaRPr>
          </a:p>
        </p:txBody>
      </p:sp>
      <p:sp>
        <p:nvSpPr>
          <p:cNvPr id="5" name="Inhaltsplatzhalter 4">
            <a:extLst>
              <a:ext uri="{FF2B5EF4-FFF2-40B4-BE49-F238E27FC236}">
                <a16:creationId xmlns:a16="http://schemas.microsoft.com/office/drawing/2014/main" id="{429BE71A-AF8E-A19C-27E2-DBDA8BE6E721}"/>
              </a:ext>
            </a:extLst>
          </p:cNvPr>
          <p:cNvSpPr>
            <a:spLocks noGrp="1"/>
          </p:cNvSpPr>
          <p:nvPr>
            <p:ph sz="half" idx="1"/>
          </p:nvPr>
        </p:nvSpPr>
        <p:spPr/>
        <p:txBody>
          <a:bodyPr/>
          <a:lstStyle/>
          <a:p>
            <a:r>
              <a:rPr lang="de-DE" dirty="0" err="1">
                <a:solidFill>
                  <a:schemeClr val="bg1"/>
                </a:solidFill>
                <a:effectLst/>
                <a:latin typeface="Times New Roman" panose="02020603050405020304" pitchFamily="18" charset="0"/>
                <a:ea typeface="Calibri" panose="020F0502020204030204" pitchFamily="34" charset="0"/>
              </a:rPr>
              <a:t>Goropius</a:t>
            </a:r>
            <a:r>
              <a:rPr lang="de-DE" dirty="0">
                <a:solidFill>
                  <a:schemeClr val="bg1"/>
                </a:solidFill>
                <a:effectLst/>
                <a:latin typeface="Times New Roman" panose="02020603050405020304" pitchFamily="18" charset="0"/>
                <a:ea typeface="Calibri" panose="020F0502020204030204" pitchFamily="34" charset="0"/>
              </a:rPr>
              <a:t> </a:t>
            </a:r>
            <a:r>
              <a:rPr lang="de-DE" dirty="0" err="1">
                <a:solidFill>
                  <a:schemeClr val="bg1"/>
                </a:solidFill>
                <a:effectLst/>
                <a:latin typeface="Times New Roman" panose="02020603050405020304" pitchFamily="18" charset="0"/>
                <a:ea typeface="Calibri" panose="020F0502020204030204" pitchFamily="34" charset="0"/>
              </a:rPr>
              <a:t>Becanus</a:t>
            </a:r>
            <a:r>
              <a:rPr lang="de-DE" dirty="0">
                <a:solidFill>
                  <a:schemeClr val="bg1"/>
                </a:solidFill>
                <a:effectLst/>
                <a:latin typeface="Times New Roman" panose="02020603050405020304" pitchFamily="18" charset="0"/>
                <a:ea typeface="Calibri" panose="020F0502020204030204" pitchFamily="34" charset="0"/>
              </a:rPr>
              <a:t> </a:t>
            </a:r>
            <a:r>
              <a:rPr lang="de-DE" sz="1800" dirty="0">
                <a:solidFill>
                  <a:schemeClr val="bg1"/>
                </a:solidFill>
                <a:effectLst/>
                <a:latin typeface="Times New Roman" panose="02020603050405020304" pitchFamily="18" charset="0"/>
                <a:ea typeface="Calibri" panose="020F0502020204030204" pitchFamily="34" charset="0"/>
              </a:rPr>
              <a:t>(Jan van </a:t>
            </a:r>
            <a:r>
              <a:rPr lang="de-DE" sz="1800" dirty="0" err="1">
                <a:solidFill>
                  <a:schemeClr val="bg1"/>
                </a:solidFill>
                <a:effectLst/>
                <a:latin typeface="Times New Roman" panose="02020603050405020304" pitchFamily="18" charset="0"/>
                <a:ea typeface="Calibri" panose="020F0502020204030204" pitchFamily="34" charset="0"/>
              </a:rPr>
              <a:t>Gorp</a:t>
            </a:r>
            <a:r>
              <a:rPr lang="de-DE" sz="1800" dirty="0">
                <a:solidFill>
                  <a:schemeClr val="bg1"/>
                </a:solidFill>
                <a:effectLst/>
                <a:latin typeface="Times New Roman" panose="02020603050405020304" pitchFamily="18" charset="0"/>
                <a:ea typeface="Calibri" panose="020F0502020204030204" pitchFamily="34" charset="0"/>
              </a:rPr>
              <a:t> van der Beke 1518-1572)</a:t>
            </a:r>
          </a:p>
          <a:p>
            <a:endParaRPr lang="de-DE" sz="1800" dirty="0">
              <a:solidFill>
                <a:schemeClr val="bg1"/>
              </a:solidFill>
              <a:latin typeface="Times New Roman" panose="02020603050405020304" pitchFamily="18" charset="0"/>
            </a:endParaRPr>
          </a:p>
          <a:p>
            <a:endParaRPr lang="de-DE" dirty="0">
              <a:solidFill>
                <a:schemeClr val="bg1"/>
              </a:solidFill>
            </a:endParaRPr>
          </a:p>
        </p:txBody>
      </p:sp>
      <p:sp>
        <p:nvSpPr>
          <p:cNvPr id="4" name="Foliennummernplatzhalter 3">
            <a:extLst>
              <a:ext uri="{FF2B5EF4-FFF2-40B4-BE49-F238E27FC236}">
                <a16:creationId xmlns:a16="http://schemas.microsoft.com/office/drawing/2014/main" id="{627A2AF1-CB8B-B133-4284-7126B9BB31F6}"/>
              </a:ext>
            </a:extLst>
          </p:cNvPr>
          <p:cNvSpPr>
            <a:spLocks noGrp="1"/>
          </p:cNvSpPr>
          <p:nvPr>
            <p:ph type="sldNum" sz="quarter" idx="12"/>
          </p:nvPr>
        </p:nvSpPr>
        <p:spPr/>
        <p:txBody>
          <a:bodyPr/>
          <a:lstStyle/>
          <a:p>
            <a:fld id="{9E746B43-6AAE-4533-9545-2821474D9A1C}" type="slidenum">
              <a:rPr lang="de-DE" smtClean="0"/>
              <a:t>28</a:t>
            </a:fld>
            <a:endParaRPr lang="de-DE"/>
          </a:p>
        </p:txBody>
      </p:sp>
      <p:pic>
        <p:nvPicPr>
          <p:cNvPr id="2050" name="Picture 2" descr="Bildergebnis für Goropius Becanus">
            <a:extLst>
              <a:ext uri="{FF2B5EF4-FFF2-40B4-BE49-F238E27FC236}">
                <a16:creationId xmlns:a16="http://schemas.microsoft.com/office/drawing/2014/main" id="{4346CFB3-89D3-9B13-8815-0841CC4A68E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672495" y="2393646"/>
            <a:ext cx="2009775" cy="2952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ellbild anzeigen">
            <a:extLst>
              <a:ext uri="{FF2B5EF4-FFF2-40B4-BE49-F238E27FC236}">
                <a16:creationId xmlns:a16="http://schemas.microsoft.com/office/drawing/2014/main" id="{8E5C40F7-9247-1CCD-F192-10E9E6D6A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7831" y="1335192"/>
            <a:ext cx="3778474" cy="522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EC818163-58DC-E1BC-3BB4-2DAEA7745321}"/>
              </a:ext>
            </a:extLst>
          </p:cNvPr>
          <p:cNvSpPr txBox="1"/>
          <p:nvPr/>
        </p:nvSpPr>
        <p:spPr>
          <a:xfrm>
            <a:off x="838200" y="2547144"/>
            <a:ext cx="2498387" cy="923330"/>
          </a:xfrm>
          <a:prstGeom prst="rect">
            <a:avLst/>
          </a:prstGeom>
          <a:noFill/>
        </p:spPr>
        <p:txBody>
          <a:bodyPr wrap="square" rtlCol="0">
            <a:spAutoFit/>
          </a:bodyPr>
          <a:lstStyle/>
          <a:p>
            <a:r>
              <a:rPr lang="de-DE" sz="1800" i="1" dirty="0" err="1">
                <a:solidFill>
                  <a:schemeClr val="bg1"/>
                </a:solidFill>
                <a:effectLst/>
                <a:latin typeface="Times New Roman" panose="02020603050405020304" pitchFamily="18" charset="0"/>
                <a:ea typeface="Calibri" panose="020F0502020204030204" pitchFamily="34" charset="0"/>
              </a:rPr>
              <a:t>lingua</a:t>
            </a:r>
            <a:r>
              <a:rPr lang="de-DE" sz="1800" i="1" dirty="0">
                <a:solidFill>
                  <a:schemeClr val="bg1"/>
                </a:solidFill>
                <a:effectLst/>
                <a:latin typeface="Times New Roman" panose="02020603050405020304" pitchFamily="18" charset="0"/>
                <a:ea typeface="Calibri" panose="020F0502020204030204" pitchFamily="34" charset="0"/>
              </a:rPr>
              <a:t> </a:t>
            </a:r>
            <a:r>
              <a:rPr lang="de-DE" sz="1800" i="1" dirty="0" err="1">
                <a:solidFill>
                  <a:schemeClr val="bg1"/>
                </a:solidFill>
                <a:effectLst/>
                <a:latin typeface="Times New Roman" panose="02020603050405020304" pitchFamily="18" charset="0"/>
                <a:ea typeface="Calibri" panose="020F0502020204030204" pitchFamily="34" charset="0"/>
              </a:rPr>
              <a:t>Adamica</a:t>
            </a:r>
            <a:r>
              <a:rPr lang="de-DE" sz="1800" dirty="0">
                <a:solidFill>
                  <a:schemeClr val="bg1"/>
                </a:solidFill>
                <a:effectLst/>
                <a:latin typeface="Times New Roman" panose="02020603050405020304" pitchFamily="18" charset="0"/>
                <a:ea typeface="Calibri" panose="020F0502020204030204" pitchFamily="34" charset="0"/>
              </a:rPr>
              <a:t>, von der alle anderen Sprachen abgeleitet seien</a:t>
            </a:r>
            <a:endParaRPr lang="de-DE" dirty="0">
              <a:solidFill>
                <a:schemeClr val="bg1"/>
              </a:solidFill>
            </a:endParaRPr>
          </a:p>
        </p:txBody>
      </p:sp>
      <p:sp>
        <p:nvSpPr>
          <p:cNvPr id="8" name="Textfeld 7">
            <a:extLst>
              <a:ext uri="{FF2B5EF4-FFF2-40B4-BE49-F238E27FC236}">
                <a16:creationId xmlns:a16="http://schemas.microsoft.com/office/drawing/2014/main" id="{6837A4CA-DC20-0FEC-F37C-35949C2663A8}"/>
              </a:ext>
            </a:extLst>
          </p:cNvPr>
          <p:cNvSpPr txBox="1"/>
          <p:nvPr/>
        </p:nvSpPr>
        <p:spPr>
          <a:xfrm>
            <a:off x="943582" y="3870021"/>
            <a:ext cx="2391383" cy="1477328"/>
          </a:xfrm>
          <a:prstGeom prst="rect">
            <a:avLst/>
          </a:prstGeom>
          <a:noFill/>
        </p:spPr>
        <p:txBody>
          <a:bodyPr wrap="square" rtlCol="0">
            <a:spAutoFit/>
          </a:bodyPr>
          <a:lstStyle/>
          <a:p>
            <a:r>
              <a:rPr lang="de-DE" sz="1800" dirty="0">
                <a:solidFill>
                  <a:schemeClr val="bg1"/>
                </a:solidFill>
                <a:effectLst/>
                <a:latin typeface="Times New Roman" panose="02020603050405020304" pitchFamily="18" charset="0"/>
                <a:ea typeface="Calibri" panose="020F0502020204030204" pitchFamily="34" charset="0"/>
              </a:rPr>
              <a:t>„Durchbruch des modernen Nationalismus im Sprachdenken“ (Borst 1957-63, III/1: 1217)</a:t>
            </a:r>
            <a:endParaRPr lang="de-DE" dirty="0">
              <a:solidFill>
                <a:schemeClr val="bg1"/>
              </a:solidFill>
            </a:endParaRPr>
          </a:p>
        </p:txBody>
      </p:sp>
      <p:sp>
        <p:nvSpPr>
          <p:cNvPr id="9" name="Textfeld 8">
            <a:extLst>
              <a:ext uri="{FF2B5EF4-FFF2-40B4-BE49-F238E27FC236}">
                <a16:creationId xmlns:a16="http://schemas.microsoft.com/office/drawing/2014/main" id="{92586D03-8053-BDCC-A04D-C5A0062B9E3D}"/>
              </a:ext>
            </a:extLst>
          </p:cNvPr>
          <p:cNvSpPr txBox="1"/>
          <p:nvPr/>
        </p:nvSpPr>
        <p:spPr>
          <a:xfrm>
            <a:off x="500670" y="5661498"/>
            <a:ext cx="5959666" cy="830997"/>
          </a:xfrm>
          <a:prstGeom prst="rect">
            <a:avLst/>
          </a:prstGeom>
          <a:noFill/>
        </p:spPr>
        <p:txBody>
          <a:bodyPr wrap="square" rtlCol="0">
            <a:spAutoFit/>
          </a:bodyPr>
          <a:lstStyle/>
          <a:p>
            <a:pPr algn="ctr"/>
            <a:r>
              <a:rPr lang="de-DE" sz="2400" dirty="0">
                <a:solidFill>
                  <a:schemeClr val="bg1"/>
                </a:solidFill>
                <a:effectLst/>
                <a:latin typeface="Times New Roman" panose="02020603050405020304" pitchFamily="18" charset="0"/>
                <a:ea typeface="Calibri" panose="020F0502020204030204" pitchFamily="34" charset="0"/>
              </a:rPr>
              <a:t>Verantwortung der mit der Apologie der Volkssprachen befassten Gelehrten </a:t>
            </a:r>
            <a:endParaRPr lang="de-DE" sz="2400" dirty="0">
              <a:solidFill>
                <a:schemeClr val="bg1"/>
              </a:solidFill>
            </a:endParaRPr>
          </a:p>
        </p:txBody>
      </p:sp>
      <p:pic>
        <p:nvPicPr>
          <p:cNvPr id="3" name="Audio 2">
            <a:hlinkClick r:id="" action="ppaction://media"/>
            <a:extLst>
              <a:ext uri="{FF2B5EF4-FFF2-40B4-BE49-F238E27FC236}">
                <a16:creationId xmlns:a16="http://schemas.microsoft.com/office/drawing/2014/main" id="{F3927EBD-7199-177C-84EA-A98D795D34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93516755"/>
      </p:ext>
    </p:extLst>
  </p:cSld>
  <p:clrMapOvr>
    <a:masterClrMapping/>
  </p:clrMapOvr>
  <mc:AlternateContent xmlns:mc="http://schemas.openxmlformats.org/markup-compatibility/2006" xmlns:p14="http://schemas.microsoft.com/office/powerpoint/2010/main">
    <mc:Choice Requires="p14">
      <p:transition spd="slow" p14:dur="2000" advTm="54768"/>
    </mc:Choice>
    <mc:Fallback xmlns="">
      <p:transition spd="slow" advTm="5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00236B6-9C17-D506-04BE-106310412A15}"/>
              </a:ext>
            </a:extLst>
          </p:cNvPr>
          <p:cNvSpPr>
            <a:spLocks noGrp="1"/>
          </p:cNvSpPr>
          <p:nvPr>
            <p:ph type="title"/>
          </p:nvPr>
        </p:nvSpPr>
        <p:spPr/>
        <p:txBody>
          <a:bodyPr>
            <a:normAutofit/>
          </a:bodyPr>
          <a:lstStyle/>
          <a:p>
            <a:r>
              <a:rPr lang="de-DE" sz="5400" dirty="0">
                <a:solidFill>
                  <a:schemeClr val="bg1"/>
                </a:solidFill>
                <a:effectLst/>
                <a:latin typeface="Times New Roman" panose="02020603050405020304" pitchFamily="18" charset="0"/>
                <a:ea typeface="Calibri" panose="020F0502020204030204" pitchFamily="34" charset="0"/>
              </a:rPr>
              <a:t>konfligierende Verantwortungen</a:t>
            </a:r>
            <a:endParaRPr lang="de-DE" sz="5400" dirty="0">
              <a:solidFill>
                <a:schemeClr val="bg1"/>
              </a:solidFill>
            </a:endParaRPr>
          </a:p>
        </p:txBody>
      </p:sp>
      <p:sp>
        <p:nvSpPr>
          <p:cNvPr id="7" name="Inhaltsplatzhalter 6">
            <a:extLst>
              <a:ext uri="{FF2B5EF4-FFF2-40B4-BE49-F238E27FC236}">
                <a16:creationId xmlns:a16="http://schemas.microsoft.com/office/drawing/2014/main" id="{6547E494-7047-5B6B-6959-3A36539C1A60}"/>
              </a:ext>
            </a:extLst>
          </p:cNvPr>
          <p:cNvSpPr>
            <a:spLocks noGrp="1"/>
          </p:cNvSpPr>
          <p:nvPr>
            <p:ph idx="1"/>
          </p:nvPr>
        </p:nvSpPr>
        <p:spPr/>
        <p:txBody>
          <a:bodyPr>
            <a:normAutofit/>
          </a:bodyPr>
          <a:lstStyle/>
          <a:p>
            <a:pPr>
              <a:lnSpc>
                <a:spcPct val="200000"/>
              </a:lnSpc>
            </a:pPr>
            <a:r>
              <a:rPr lang="de-DE" sz="3200" dirty="0">
                <a:solidFill>
                  <a:schemeClr val="bg1"/>
                </a:solidFill>
                <a:effectLst/>
                <a:latin typeface="Times New Roman" panose="02020603050405020304" pitchFamily="18" charset="0"/>
                <a:ea typeface="Calibri" panose="020F0502020204030204" pitchFamily="34" charset="0"/>
              </a:rPr>
              <a:t>beruhen auf unterschiedlichen Instanzen des Wollen Sollens </a:t>
            </a:r>
          </a:p>
          <a:p>
            <a:pPr>
              <a:lnSpc>
                <a:spcPct val="200000"/>
              </a:lnSpc>
            </a:pPr>
            <a:r>
              <a:rPr lang="de-DE" sz="3200" dirty="0">
                <a:solidFill>
                  <a:schemeClr val="bg1"/>
                </a:solidFill>
                <a:effectLst/>
                <a:latin typeface="Times New Roman" panose="02020603050405020304" pitchFamily="18" charset="0"/>
                <a:ea typeface="Calibri" panose="020F0502020204030204" pitchFamily="34" charset="0"/>
              </a:rPr>
              <a:t>können zu unterschiedlichen Ergebnissen des wissenschaftlichen Denkens führen</a:t>
            </a:r>
          </a:p>
          <a:p>
            <a:pPr>
              <a:lnSpc>
                <a:spcPct val="200000"/>
              </a:lnSpc>
            </a:pPr>
            <a:r>
              <a:rPr lang="de-DE" sz="3200" dirty="0">
                <a:solidFill>
                  <a:schemeClr val="bg1"/>
                </a:solidFill>
                <a:effectLst/>
                <a:latin typeface="Times New Roman" panose="02020603050405020304" pitchFamily="18" charset="0"/>
                <a:ea typeface="Calibri" panose="020F0502020204030204" pitchFamily="34" charset="0"/>
              </a:rPr>
              <a:t>interne und externe Verantwortung</a:t>
            </a:r>
            <a:endParaRPr lang="de-DE" sz="3200" dirty="0">
              <a:solidFill>
                <a:schemeClr val="bg1"/>
              </a:solidFill>
            </a:endParaRPr>
          </a:p>
        </p:txBody>
      </p:sp>
      <p:sp>
        <p:nvSpPr>
          <p:cNvPr id="5" name="Foliennummernplatzhalter 4">
            <a:extLst>
              <a:ext uri="{FF2B5EF4-FFF2-40B4-BE49-F238E27FC236}">
                <a16:creationId xmlns:a16="http://schemas.microsoft.com/office/drawing/2014/main" id="{ECDCCD7F-FCD7-2D02-890D-160D808A0F66}"/>
              </a:ext>
            </a:extLst>
          </p:cNvPr>
          <p:cNvSpPr>
            <a:spLocks noGrp="1"/>
          </p:cNvSpPr>
          <p:nvPr>
            <p:ph type="sldNum" sz="quarter" idx="12"/>
          </p:nvPr>
        </p:nvSpPr>
        <p:spPr/>
        <p:txBody>
          <a:bodyPr/>
          <a:lstStyle/>
          <a:p>
            <a:fld id="{9E746B43-6AAE-4533-9545-2821474D9A1C}" type="slidenum">
              <a:rPr lang="de-DE" smtClean="0"/>
              <a:t>29</a:t>
            </a:fld>
            <a:endParaRPr lang="de-DE"/>
          </a:p>
        </p:txBody>
      </p:sp>
      <p:pic>
        <p:nvPicPr>
          <p:cNvPr id="3" name="Audio 2">
            <a:hlinkClick r:id="" action="ppaction://media"/>
            <a:extLst>
              <a:ext uri="{FF2B5EF4-FFF2-40B4-BE49-F238E27FC236}">
                <a16:creationId xmlns:a16="http://schemas.microsoft.com/office/drawing/2014/main" id="{4351AB53-E1EA-BA51-8B98-3B569133D5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42389256"/>
      </p:ext>
    </p:extLst>
  </p:cSld>
  <p:clrMapOvr>
    <a:masterClrMapping/>
  </p:clrMapOvr>
  <mc:AlternateContent xmlns:mc="http://schemas.openxmlformats.org/markup-compatibility/2006" xmlns:p14="http://schemas.microsoft.com/office/powerpoint/2010/main">
    <mc:Choice Requires="p14">
      <p:transition spd="slow" p14:dur="2000" advTm="85100"/>
    </mc:Choice>
    <mc:Fallback xmlns="">
      <p:transition spd="slow" advTm="85100"/>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DB950-8F82-EE45-80E1-FB69546BDEAA}"/>
              </a:ext>
            </a:extLst>
          </p:cNvPr>
          <p:cNvSpPr>
            <a:spLocks noGrp="1"/>
          </p:cNvSpPr>
          <p:nvPr>
            <p:ph type="title"/>
          </p:nvPr>
        </p:nvSpPr>
        <p:spPr/>
        <p:txBody>
          <a:bodyPr/>
          <a:lstStyle/>
          <a:p>
            <a:r>
              <a:rPr lang="de-DE" dirty="0">
                <a:solidFill>
                  <a:schemeClr val="bg1"/>
                </a:solidFill>
              </a:rPr>
              <a:t>Klassensitzungen Naturwissenschaften und Technikwissenschaften</a:t>
            </a:r>
          </a:p>
        </p:txBody>
      </p:sp>
      <p:sp>
        <p:nvSpPr>
          <p:cNvPr id="3" name="Inhaltsplatzhalter 2">
            <a:extLst>
              <a:ext uri="{FF2B5EF4-FFF2-40B4-BE49-F238E27FC236}">
                <a16:creationId xmlns:a16="http://schemas.microsoft.com/office/drawing/2014/main" id="{F1D2F9CC-93CC-EBC3-21D4-D6EAF8AB25EF}"/>
              </a:ext>
            </a:extLst>
          </p:cNvPr>
          <p:cNvSpPr>
            <a:spLocks noGrp="1"/>
          </p:cNvSpPr>
          <p:nvPr>
            <p:ph idx="1"/>
          </p:nvPr>
        </p:nvSpPr>
        <p:spPr/>
        <p:txBody>
          <a:bodyPr>
            <a:noAutofit/>
          </a:bodyPr>
          <a:lstStyle/>
          <a:p>
            <a:pPr algn="just">
              <a:spcAft>
                <a:spcPts val="600"/>
              </a:spcAft>
            </a:pPr>
            <a:r>
              <a:rPr lang="de-DE" sz="2000" b="0" dirty="0">
                <a:solidFill>
                  <a:schemeClr val="bg1"/>
                </a:solidFill>
                <a:effectLst/>
                <a:latin typeface="Times New Roman" panose="02020603050405020304" pitchFamily="18" charset="0"/>
                <a:ea typeface="Times New Roman" panose="02020603050405020304" pitchFamily="18" charset="0"/>
              </a:rPr>
              <a:t>9.12.2021 Heinz </a:t>
            </a:r>
            <a:r>
              <a:rPr lang="de-DE" sz="2000" b="0" dirty="0" err="1">
                <a:solidFill>
                  <a:schemeClr val="bg1"/>
                </a:solidFill>
                <a:effectLst/>
                <a:latin typeface="Times New Roman" panose="02020603050405020304" pitchFamily="18" charset="0"/>
                <a:ea typeface="Times New Roman" panose="02020603050405020304" pitchFamily="18" charset="0"/>
              </a:rPr>
              <a:t>Kautzleben</a:t>
            </a:r>
            <a:r>
              <a:rPr lang="de-DE" sz="2000" b="0" dirty="0">
                <a:solidFill>
                  <a:schemeClr val="bg1"/>
                </a:solidFill>
                <a:effectLst/>
                <a:latin typeface="Times New Roman" panose="02020603050405020304" pitchFamily="18" charset="0"/>
                <a:ea typeface="Times New Roman" panose="02020603050405020304" pitchFamily="18" charset="0"/>
              </a:rPr>
              <a:t> (MLS): </a:t>
            </a:r>
            <a:r>
              <a:rPr lang="de-DE" sz="2000" b="0" i="1" dirty="0">
                <a:solidFill>
                  <a:schemeClr val="bg1"/>
                </a:solidFill>
                <a:effectLst/>
                <a:latin typeface="Times New Roman" panose="02020603050405020304" pitchFamily="18" charset="0"/>
                <a:ea typeface="Times New Roman" panose="02020603050405020304" pitchFamily="18" charset="0"/>
              </a:rPr>
              <a:t>Die Förderung der Geowissenschaften in der </a:t>
            </a:r>
            <a:r>
              <a:rPr lang="de-DE" sz="2000" b="0" i="1" dirty="0" err="1">
                <a:solidFill>
                  <a:schemeClr val="bg1"/>
                </a:solidFill>
                <a:effectLst/>
                <a:latin typeface="Times New Roman" panose="02020603050405020304" pitchFamily="18" charset="0"/>
                <a:ea typeface="Times New Roman" panose="02020603050405020304" pitchFamily="18" charset="0"/>
              </a:rPr>
              <a:t>Leibnizschen</a:t>
            </a:r>
            <a:r>
              <a:rPr lang="de-DE" sz="2000" b="0" i="1" dirty="0">
                <a:solidFill>
                  <a:schemeClr val="bg1"/>
                </a:solidFill>
                <a:effectLst/>
                <a:latin typeface="Times New Roman" panose="02020603050405020304" pitchFamily="18" charset="0"/>
                <a:ea typeface="Times New Roman" panose="02020603050405020304" pitchFamily="18" charset="0"/>
              </a:rPr>
              <a:t> Gelehrtengesellschaft</a:t>
            </a:r>
            <a:endParaRPr lang="de-DE" sz="2000" b="1" i="1" dirty="0">
              <a:solidFill>
                <a:schemeClr val="bg1"/>
              </a:solidFill>
              <a:effectLst/>
              <a:latin typeface="Times New Roman" panose="02020603050405020304" pitchFamily="18" charset="0"/>
              <a:ea typeface="Times New Roman" panose="02020603050405020304" pitchFamily="18" charset="0"/>
            </a:endParaRPr>
          </a:p>
          <a:p>
            <a:pPr algn="just">
              <a:spcAft>
                <a:spcPts val="600"/>
              </a:spcAft>
            </a:pPr>
            <a:r>
              <a:rPr lang="de-DE" sz="2000" b="0" dirty="0">
                <a:solidFill>
                  <a:schemeClr val="bg1"/>
                </a:solidFill>
                <a:effectLst/>
                <a:latin typeface="Times New Roman" panose="02020603050405020304" pitchFamily="18" charset="0"/>
                <a:ea typeface="Times New Roman" panose="02020603050405020304" pitchFamily="18" charset="0"/>
              </a:rPr>
              <a:t>10.02.2022 Olaf </a:t>
            </a:r>
            <a:r>
              <a:rPr lang="de-DE" sz="2000" b="0" dirty="0" err="1">
                <a:solidFill>
                  <a:schemeClr val="bg1"/>
                </a:solidFill>
                <a:effectLst/>
                <a:latin typeface="Times New Roman" panose="02020603050405020304" pitchFamily="18" charset="0"/>
                <a:ea typeface="Times New Roman" panose="02020603050405020304" pitchFamily="18" charset="0"/>
              </a:rPr>
              <a:t>Scupin</a:t>
            </a:r>
            <a:r>
              <a:rPr lang="de-DE" sz="2000" b="0" dirty="0">
                <a:solidFill>
                  <a:schemeClr val="bg1"/>
                </a:solidFill>
                <a:effectLst/>
                <a:latin typeface="Times New Roman" panose="02020603050405020304" pitchFamily="18" charset="0"/>
                <a:ea typeface="Times New Roman" panose="02020603050405020304" pitchFamily="18" charset="0"/>
              </a:rPr>
              <a:t> (</a:t>
            </a:r>
            <a:r>
              <a:rPr lang="de-DE" sz="2000" b="0" i="1" dirty="0">
                <a:solidFill>
                  <a:schemeClr val="bg1"/>
                </a:solidFill>
                <a:effectLst/>
                <a:latin typeface="Times New Roman" panose="02020603050405020304" pitchFamily="18" charset="0"/>
                <a:ea typeface="Times New Roman" panose="02020603050405020304" pitchFamily="18" charset="0"/>
              </a:rPr>
              <a:t>MLS): D</a:t>
            </a:r>
            <a:r>
              <a:rPr lang="de-DE" sz="2000" b="0" dirty="0">
                <a:solidFill>
                  <a:schemeClr val="bg1"/>
                </a:solidFill>
                <a:effectLst/>
                <a:latin typeface="Times New Roman" panose="02020603050405020304" pitchFamily="18" charset="0"/>
                <a:ea typeface="Times New Roman" panose="02020603050405020304" pitchFamily="18" charset="0"/>
              </a:rPr>
              <a:t>ie Pflege des Menschen: Zur gesellschaftlichen Funktion der professionellen Pflege</a:t>
            </a:r>
            <a:endParaRPr lang="de-DE" sz="2000" b="1" dirty="0">
              <a:solidFill>
                <a:schemeClr val="bg1"/>
              </a:solidFill>
              <a:effectLst/>
              <a:latin typeface="Times New Roman" panose="02020603050405020304" pitchFamily="18" charset="0"/>
              <a:ea typeface="Times New Roman" panose="02020603050405020304" pitchFamily="18" charset="0"/>
            </a:endParaRPr>
          </a:p>
          <a:p>
            <a:pPr algn="just">
              <a:spcAft>
                <a:spcPts val="600"/>
              </a:spcAft>
            </a:pPr>
            <a:r>
              <a:rPr lang="de-DE" sz="2000" b="0" dirty="0">
                <a:solidFill>
                  <a:schemeClr val="bg1"/>
                </a:solidFill>
                <a:effectLst/>
                <a:latin typeface="Times New Roman" panose="02020603050405020304" pitchFamily="18" charset="0"/>
                <a:ea typeface="Times New Roman" panose="02020603050405020304" pitchFamily="18" charset="0"/>
              </a:rPr>
              <a:t>10.03.2022 Uwe Schröder (MLS): </a:t>
            </a:r>
            <a:r>
              <a:rPr lang="de-DE" sz="2000" b="0" i="1" dirty="0">
                <a:solidFill>
                  <a:schemeClr val="bg1"/>
                </a:solidFill>
                <a:effectLst/>
                <a:latin typeface="Times New Roman" panose="02020603050405020304" pitchFamily="18" charset="0"/>
                <a:ea typeface="Times New Roman" panose="02020603050405020304" pitchFamily="18" charset="0"/>
              </a:rPr>
              <a:t>Elektrochemie – Werkzeug mit Zukunft!</a:t>
            </a:r>
            <a:endParaRPr lang="de-DE" sz="2000" b="1" i="1" dirty="0">
              <a:solidFill>
                <a:schemeClr val="bg1"/>
              </a:solidFill>
              <a:effectLst/>
              <a:latin typeface="Times New Roman" panose="02020603050405020304" pitchFamily="18" charset="0"/>
              <a:ea typeface="Times New Roman" panose="02020603050405020304" pitchFamily="18" charset="0"/>
            </a:endParaRPr>
          </a:p>
          <a:p>
            <a:pPr algn="just">
              <a:spcAft>
                <a:spcPts val="600"/>
              </a:spcAft>
            </a:pPr>
            <a:r>
              <a:rPr lang="de-DE" sz="2000" b="0" dirty="0">
                <a:solidFill>
                  <a:schemeClr val="bg1"/>
                </a:solidFill>
                <a:effectLst/>
                <a:latin typeface="Times New Roman" panose="02020603050405020304" pitchFamily="18" charset="0"/>
                <a:ea typeface="Times New Roman" panose="02020603050405020304" pitchFamily="18" charset="0"/>
              </a:rPr>
              <a:t>07.04.2022 Viktoria Weber (MLS): </a:t>
            </a:r>
            <a:r>
              <a:rPr lang="de-DE" sz="2000" b="0" i="1" dirty="0">
                <a:solidFill>
                  <a:schemeClr val="bg1"/>
                </a:solidFill>
                <a:effectLst/>
                <a:latin typeface="Times New Roman" panose="02020603050405020304" pitchFamily="18" charset="0"/>
                <a:ea typeface="Times New Roman" panose="02020603050405020304" pitchFamily="18" charset="0"/>
              </a:rPr>
              <a:t>Aktivierung von Zellen an der Grenzfläche zwischen Blut und Biomaterialien</a:t>
            </a:r>
            <a:endParaRPr lang="de-DE" sz="2000" b="1" i="1" dirty="0">
              <a:solidFill>
                <a:schemeClr val="bg1"/>
              </a:solidFill>
              <a:effectLst/>
              <a:latin typeface="Times New Roman" panose="02020603050405020304" pitchFamily="18" charset="0"/>
              <a:ea typeface="Times New Roman" panose="02020603050405020304" pitchFamily="18" charset="0"/>
            </a:endParaRPr>
          </a:p>
          <a:p>
            <a:pPr algn="just">
              <a:spcAft>
                <a:spcPts val="600"/>
              </a:spcAft>
            </a:pPr>
            <a:r>
              <a:rPr lang="en-GB" sz="2000" b="0" dirty="0">
                <a:solidFill>
                  <a:schemeClr val="bg1"/>
                </a:solidFill>
                <a:effectLst/>
                <a:latin typeface="Times New Roman" panose="02020603050405020304" pitchFamily="18" charset="0"/>
                <a:ea typeface="Times New Roman" panose="02020603050405020304" pitchFamily="18" charset="0"/>
              </a:rPr>
              <a:t>12.05.2022 Boris </a:t>
            </a:r>
            <a:r>
              <a:rPr lang="en-GB" sz="2000" b="0" dirty="0" err="1">
                <a:solidFill>
                  <a:schemeClr val="bg1"/>
                </a:solidFill>
                <a:effectLst/>
                <a:latin typeface="Times New Roman" panose="02020603050405020304" pitchFamily="18" charset="0"/>
                <a:ea typeface="Times New Roman" panose="02020603050405020304" pitchFamily="18" charset="0"/>
              </a:rPr>
              <a:t>Klempa</a:t>
            </a:r>
            <a:r>
              <a:rPr lang="en-GB" sz="2000" b="0" dirty="0">
                <a:solidFill>
                  <a:schemeClr val="bg1"/>
                </a:solidFill>
                <a:effectLst/>
                <a:latin typeface="Times New Roman" panose="02020603050405020304" pitchFamily="18" charset="0"/>
                <a:ea typeface="Times New Roman" panose="02020603050405020304" pitchFamily="18" charset="0"/>
              </a:rPr>
              <a:t> (MLS): </a:t>
            </a:r>
            <a:r>
              <a:rPr lang="en-GB" sz="2000" b="0" i="1" dirty="0">
                <a:solidFill>
                  <a:schemeClr val="bg1"/>
                </a:solidFill>
                <a:effectLst/>
                <a:latin typeface="Times New Roman" panose="02020603050405020304" pitchFamily="18" charset="0"/>
                <a:ea typeface="Times New Roman" panose="02020603050405020304" pitchFamily="18" charset="0"/>
              </a:rPr>
              <a:t>Hantaviruses: a story of (not only) mice and men</a:t>
            </a:r>
            <a:endParaRPr lang="de-DE" sz="2000" b="1" i="1" dirty="0">
              <a:solidFill>
                <a:schemeClr val="bg1"/>
              </a:solidFill>
              <a:effectLst/>
              <a:latin typeface="Times New Roman" panose="02020603050405020304" pitchFamily="18" charset="0"/>
              <a:ea typeface="Times New Roman" panose="02020603050405020304" pitchFamily="18" charset="0"/>
            </a:endParaRPr>
          </a:p>
          <a:p>
            <a:pPr algn="just">
              <a:spcAft>
                <a:spcPts val="600"/>
              </a:spcAft>
            </a:pPr>
            <a:r>
              <a:rPr lang="de-DE" sz="2000" dirty="0">
                <a:solidFill>
                  <a:schemeClr val="bg1"/>
                </a:solidFill>
                <a:effectLst/>
                <a:latin typeface="Times New Roman" panose="02020603050405020304" pitchFamily="18" charset="0"/>
                <a:ea typeface="Times New Roman" panose="02020603050405020304" pitchFamily="18" charset="0"/>
              </a:rPr>
              <a:t>09.06.2022 Michael </a:t>
            </a:r>
            <a:r>
              <a:rPr lang="de-DE" sz="2000" dirty="0" err="1">
                <a:solidFill>
                  <a:schemeClr val="bg1"/>
                </a:solidFill>
                <a:effectLst/>
                <a:latin typeface="Times New Roman" panose="02020603050405020304" pitchFamily="18" charset="0"/>
                <a:ea typeface="Times New Roman" panose="02020603050405020304" pitchFamily="18" charset="0"/>
              </a:rPr>
              <a:t>Kaasch</a:t>
            </a:r>
            <a:r>
              <a:rPr lang="de-DE" sz="2000" dirty="0">
                <a:solidFill>
                  <a:schemeClr val="bg1"/>
                </a:solidFill>
                <a:effectLst/>
                <a:latin typeface="Times New Roman" panose="02020603050405020304" pitchFamily="18" charset="0"/>
                <a:ea typeface="Times New Roman" panose="02020603050405020304" pitchFamily="18" charset="0"/>
              </a:rPr>
              <a:t> (MLS): </a:t>
            </a:r>
            <a:r>
              <a:rPr lang="de-DE" sz="2000" b="0" i="1" dirty="0">
                <a:solidFill>
                  <a:schemeClr val="bg1"/>
                </a:solidFill>
                <a:effectLst/>
                <a:latin typeface="Times New Roman" panose="02020603050405020304" pitchFamily="18" charset="0"/>
                <a:ea typeface="Times New Roman" panose="02020603050405020304" pitchFamily="18" charset="0"/>
              </a:rPr>
              <a:t>Zur Anatomiegeschichte und </a:t>
            </a:r>
            <a:r>
              <a:rPr lang="de-DE" sz="2000" b="0" i="1" dirty="0" err="1">
                <a:solidFill>
                  <a:schemeClr val="bg1"/>
                </a:solidFill>
                <a:effectLst/>
                <a:latin typeface="Times New Roman" panose="02020603050405020304" pitchFamily="18" charset="0"/>
                <a:ea typeface="Times New Roman" panose="02020603050405020304" pitchFamily="18" charset="0"/>
              </a:rPr>
              <a:t>Neuronentheorie</a:t>
            </a:r>
            <a:r>
              <a:rPr lang="de-DE" sz="2000" b="0" i="1" dirty="0">
                <a:solidFill>
                  <a:schemeClr val="bg1"/>
                </a:solidFill>
                <a:effectLst/>
                <a:latin typeface="Times New Roman" panose="02020603050405020304" pitchFamily="18" charset="0"/>
                <a:ea typeface="Times New Roman" panose="02020603050405020304" pitchFamily="18" charset="0"/>
              </a:rPr>
              <a:t> im Lebenswerk des Berliner Anatomen Walter Kirsche (1920–2008)</a:t>
            </a:r>
            <a:r>
              <a:rPr lang="de-DE" sz="2000" b="0" dirty="0">
                <a:solidFill>
                  <a:schemeClr val="bg1"/>
                </a:solidFill>
                <a:effectLst/>
                <a:latin typeface="Times New Roman" panose="02020603050405020304" pitchFamily="18" charset="0"/>
                <a:ea typeface="Times New Roman" panose="02020603050405020304" pitchFamily="18" charset="0"/>
              </a:rPr>
              <a:t>. </a:t>
            </a:r>
            <a:r>
              <a:rPr lang="de-DE" sz="2000" dirty="0">
                <a:solidFill>
                  <a:schemeClr val="bg1"/>
                </a:solidFill>
                <a:effectLst/>
                <a:latin typeface="Times New Roman" panose="02020603050405020304" pitchFamily="18" charset="0"/>
                <a:ea typeface="Times New Roman" panose="02020603050405020304" pitchFamily="18" charset="0"/>
              </a:rPr>
              <a:t>Zu Beginn der Klassensitzung Buchvorstellung durch Ekkehard </a:t>
            </a:r>
            <a:r>
              <a:rPr lang="de-DE" sz="2000" dirty="0" err="1">
                <a:solidFill>
                  <a:schemeClr val="bg1"/>
                </a:solidFill>
                <a:effectLst/>
                <a:latin typeface="Times New Roman" panose="02020603050405020304" pitchFamily="18" charset="0"/>
                <a:ea typeface="Times New Roman" panose="02020603050405020304" pitchFamily="18" charset="0"/>
              </a:rPr>
              <a:t>Höxtermann</a:t>
            </a:r>
            <a:r>
              <a:rPr lang="de-DE" sz="2000" dirty="0">
                <a:solidFill>
                  <a:schemeClr val="bg1"/>
                </a:solidFill>
                <a:effectLst/>
                <a:latin typeface="Times New Roman" panose="02020603050405020304" pitchFamily="18" charset="0"/>
                <a:ea typeface="Times New Roman" panose="02020603050405020304" pitchFamily="18" charset="0"/>
              </a:rPr>
              <a:t> (MLS): </a:t>
            </a:r>
            <a:r>
              <a:rPr lang="de-DE" sz="2000" b="0" i="1" dirty="0">
                <a:solidFill>
                  <a:schemeClr val="bg1"/>
                </a:solidFill>
                <a:effectLst/>
                <a:latin typeface="Times New Roman" panose="02020603050405020304" pitchFamily="18" charset="0"/>
                <a:ea typeface="Times New Roman" panose="02020603050405020304" pitchFamily="18" charset="0"/>
              </a:rPr>
              <a:t>„Das Buch der Natur“ – Erinnerungen an Walter Kirsche (1920 bis 2008)</a:t>
            </a:r>
            <a:endParaRPr lang="de-DE" sz="2000" i="1" dirty="0">
              <a:solidFill>
                <a:schemeClr val="bg1"/>
              </a:solidFill>
              <a:effectLst/>
              <a:latin typeface="Times New Roman" panose="02020603050405020304" pitchFamily="18" charset="0"/>
              <a:ea typeface="Times New Roman" panose="02020603050405020304" pitchFamily="18" charset="0"/>
            </a:endParaRPr>
          </a:p>
        </p:txBody>
      </p:sp>
      <p:sp>
        <p:nvSpPr>
          <p:cNvPr id="4" name="Foliennummernplatzhalter 3">
            <a:extLst>
              <a:ext uri="{FF2B5EF4-FFF2-40B4-BE49-F238E27FC236}">
                <a16:creationId xmlns:a16="http://schemas.microsoft.com/office/drawing/2014/main" id="{9BCCB2F5-BF8D-EB43-650D-EACE2858C657}"/>
              </a:ext>
            </a:extLst>
          </p:cNvPr>
          <p:cNvSpPr>
            <a:spLocks noGrp="1"/>
          </p:cNvSpPr>
          <p:nvPr>
            <p:ph type="sldNum" sz="quarter" idx="12"/>
          </p:nvPr>
        </p:nvSpPr>
        <p:spPr/>
        <p:txBody>
          <a:bodyPr/>
          <a:lstStyle/>
          <a:p>
            <a:fld id="{9E746B43-6AAE-4533-9545-2821474D9A1C}" type="slidenum">
              <a:rPr lang="de-DE" smtClean="0"/>
              <a:t>3</a:t>
            </a:fld>
            <a:endParaRPr lang="de-DE"/>
          </a:p>
        </p:txBody>
      </p:sp>
      <p:pic>
        <p:nvPicPr>
          <p:cNvPr id="9" name="Audio 8">
            <a:hlinkClick r:id="" action="ppaction://media"/>
            <a:extLst>
              <a:ext uri="{FF2B5EF4-FFF2-40B4-BE49-F238E27FC236}">
                <a16:creationId xmlns:a16="http://schemas.microsoft.com/office/drawing/2014/main" id="{824306F8-C039-D05E-96CB-AA9108355A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43395138"/>
      </p:ext>
    </p:extLst>
  </p:cSld>
  <p:clrMapOvr>
    <a:masterClrMapping/>
  </p:clrMapOvr>
  <mc:AlternateContent xmlns:mc="http://schemas.openxmlformats.org/markup-compatibility/2006" xmlns:p14="http://schemas.microsoft.com/office/powerpoint/2010/main">
    <mc:Choice Requires="p14">
      <p:transition spd="slow" p14:dur="2000" advTm="19373"/>
    </mc:Choice>
    <mc:Fallback xmlns="">
      <p:transition spd="slow" advTm="19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4AF261E-361F-2CE9-CD50-37B6A2ABD66B}"/>
              </a:ext>
            </a:extLst>
          </p:cNvPr>
          <p:cNvSpPr>
            <a:spLocks noGrp="1"/>
          </p:cNvSpPr>
          <p:nvPr>
            <p:ph type="ctrTitle"/>
          </p:nvPr>
        </p:nvSpPr>
        <p:spPr>
          <a:xfrm>
            <a:off x="1524000" y="2225675"/>
            <a:ext cx="9144000" cy="2387600"/>
          </a:xfrm>
        </p:spPr>
        <p:txBody>
          <a:bodyPr>
            <a:normAutofit/>
          </a:bodyPr>
          <a:lstStyle/>
          <a:p>
            <a:r>
              <a:rPr lang="de-DE" sz="7200" dirty="0">
                <a:solidFill>
                  <a:schemeClr val="bg1"/>
                </a:solidFill>
                <a:effectLst/>
                <a:latin typeface="Imprint MT Shadow" panose="04020605060303030202" pitchFamily="82" charset="0"/>
                <a:ea typeface="Calibri" panose="020F0502020204030204" pitchFamily="34" charset="0"/>
              </a:rPr>
              <a:t>konfligierende Verantwortungen</a:t>
            </a:r>
            <a:endParaRPr lang="de-DE" sz="7200" dirty="0">
              <a:latin typeface="Imprint MT Shadow" panose="04020605060303030202" pitchFamily="82" charset="0"/>
            </a:endParaRPr>
          </a:p>
        </p:txBody>
      </p:sp>
      <p:sp>
        <p:nvSpPr>
          <p:cNvPr id="6" name="Untertitel 5">
            <a:extLst>
              <a:ext uri="{FF2B5EF4-FFF2-40B4-BE49-F238E27FC236}">
                <a16:creationId xmlns:a16="http://schemas.microsoft.com/office/drawing/2014/main" id="{1C7797B0-5C5A-8CF3-F4EC-A9D260109342}"/>
              </a:ext>
            </a:extLst>
          </p:cNvPr>
          <p:cNvSpPr>
            <a:spLocks noGrp="1"/>
          </p:cNvSpPr>
          <p:nvPr>
            <p:ph type="subTitle" idx="1"/>
          </p:nvPr>
        </p:nvSpPr>
        <p:spPr/>
        <p:txBody>
          <a:bodyPr/>
          <a:lstStyle/>
          <a:p>
            <a:endParaRPr lang="de-DE" dirty="0"/>
          </a:p>
        </p:txBody>
      </p:sp>
      <p:sp>
        <p:nvSpPr>
          <p:cNvPr id="4" name="Foliennummernplatzhalter 3">
            <a:extLst>
              <a:ext uri="{FF2B5EF4-FFF2-40B4-BE49-F238E27FC236}">
                <a16:creationId xmlns:a16="http://schemas.microsoft.com/office/drawing/2014/main" id="{2AC7405A-3A09-C48F-428F-766F295AF71C}"/>
              </a:ext>
            </a:extLst>
          </p:cNvPr>
          <p:cNvSpPr>
            <a:spLocks noGrp="1"/>
          </p:cNvSpPr>
          <p:nvPr>
            <p:ph type="sldNum" sz="quarter" idx="12"/>
          </p:nvPr>
        </p:nvSpPr>
        <p:spPr/>
        <p:txBody>
          <a:bodyPr/>
          <a:lstStyle/>
          <a:p>
            <a:fld id="{9E746B43-6AAE-4533-9545-2821474D9A1C}" type="slidenum">
              <a:rPr lang="de-DE" smtClean="0"/>
              <a:t>30</a:t>
            </a:fld>
            <a:endParaRPr lang="de-DE"/>
          </a:p>
        </p:txBody>
      </p:sp>
      <p:pic>
        <p:nvPicPr>
          <p:cNvPr id="7" name="Audio 6">
            <a:hlinkClick r:id="" action="ppaction://media"/>
            <a:extLst>
              <a:ext uri="{FF2B5EF4-FFF2-40B4-BE49-F238E27FC236}">
                <a16:creationId xmlns:a16="http://schemas.microsoft.com/office/drawing/2014/main" id="{130821F8-014D-38AC-952E-CFF1ED761B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54671347"/>
      </p:ext>
    </p:extLst>
  </p:cSld>
  <p:clrMapOvr>
    <a:masterClrMapping/>
  </p:clrMapOvr>
  <mc:AlternateContent xmlns:mc="http://schemas.openxmlformats.org/markup-compatibility/2006" xmlns:p14="http://schemas.microsoft.com/office/powerpoint/2010/main">
    <mc:Choice Requires="p14">
      <p:transition spd="slow" p14:dur="2000" advTm="268142"/>
    </mc:Choice>
    <mc:Fallback xmlns="">
      <p:transition spd="slow" advTm="26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330557E-EB54-E9E2-EE2C-6D701DB99A35}"/>
              </a:ext>
            </a:extLst>
          </p:cNvPr>
          <p:cNvSpPr>
            <a:spLocks noGrp="1"/>
          </p:cNvSpPr>
          <p:nvPr>
            <p:ph type="ctrTitle"/>
          </p:nvPr>
        </p:nvSpPr>
        <p:spPr>
          <a:xfrm>
            <a:off x="1524000" y="1932355"/>
            <a:ext cx="9144000" cy="2387600"/>
          </a:xfrm>
        </p:spPr>
        <p:txBody>
          <a:bodyPr>
            <a:noAutofit/>
          </a:bodyPr>
          <a:lstStyle/>
          <a:p>
            <a:r>
              <a:rPr lang="de-DE" sz="7200" dirty="0">
                <a:solidFill>
                  <a:schemeClr val="bg1"/>
                </a:solidFill>
                <a:latin typeface="Imprint MT Shadow" panose="04020605060303030202" pitchFamily="82" charset="0"/>
              </a:rPr>
              <a:t>Zuwahl neuer Mitglieder</a:t>
            </a:r>
          </a:p>
        </p:txBody>
      </p:sp>
      <p:sp>
        <p:nvSpPr>
          <p:cNvPr id="6" name="Untertitel 5">
            <a:extLst>
              <a:ext uri="{FF2B5EF4-FFF2-40B4-BE49-F238E27FC236}">
                <a16:creationId xmlns:a16="http://schemas.microsoft.com/office/drawing/2014/main" id="{6021B7C0-95FC-9A2C-41AC-010322725992}"/>
              </a:ext>
            </a:extLst>
          </p:cNvPr>
          <p:cNvSpPr>
            <a:spLocks noGrp="1"/>
          </p:cNvSpPr>
          <p:nvPr>
            <p:ph type="subTitle" idx="1"/>
          </p:nvPr>
        </p:nvSpPr>
        <p:spPr/>
        <p:txBody>
          <a:bodyPr/>
          <a:lstStyle/>
          <a:p>
            <a:endParaRPr lang="de-DE" dirty="0"/>
          </a:p>
        </p:txBody>
      </p:sp>
      <p:sp>
        <p:nvSpPr>
          <p:cNvPr id="4" name="Foliennummernplatzhalter 3">
            <a:extLst>
              <a:ext uri="{FF2B5EF4-FFF2-40B4-BE49-F238E27FC236}">
                <a16:creationId xmlns:a16="http://schemas.microsoft.com/office/drawing/2014/main" id="{87431690-E96F-073C-D1E6-B976AE5BD6FA}"/>
              </a:ext>
            </a:extLst>
          </p:cNvPr>
          <p:cNvSpPr>
            <a:spLocks noGrp="1"/>
          </p:cNvSpPr>
          <p:nvPr>
            <p:ph type="sldNum" sz="quarter" idx="12"/>
          </p:nvPr>
        </p:nvSpPr>
        <p:spPr/>
        <p:txBody>
          <a:bodyPr/>
          <a:lstStyle/>
          <a:p>
            <a:fld id="{9E746B43-6AAE-4533-9545-2821474D9A1C}" type="slidenum">
              <a:rPr lang="de-DE" smtClean="0"/>
              <a:t>31</a:t>
            </a:fld>
            <a:endParaRPr lang="de-DE"/>
          </a:p>
        </p:txBody>
      </p:sp>
      <p:pic>
        <p:nvPicPr>
          <p:cNvPr id="3" name="Audio 2">
            <a:hlinkClick r:id="" action="ppaction://media"/>
            <a:extLst>
              <a:ext uri="{FF2B5EF4-FFF2-40B4-BE49-F238E27FC236}">
                <a16:creationId xmlns:a16="http://schemas.microsoft.com/office/drawing/2014/main" id="{EDE4464E-DDE8-C1E4-4C90-5272A1F50D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74543848"/>
      </p:ext>
    </p:extLst>
  </p:cSld>
  <p:clrMapOvr>
    <a:masterClrMapping/>
  </p:clrMapOvr>
  <mc:AlternateContent xmlns:mc="http://schemas.openxmlformats.org/markup-compatibility/2006" xmlns:p14="http://schemas.microsoft.com/office/powerpoint/2010/main">
    <mc:Choice Requires="p14">
      <p:transition spd="slow" p14:dur="2000" advTm="174788"/>
    </mc:Choice>
    <mc:Fallback xmlns="">
      <p:transition spd="slow" advTm="17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5A904-8A81-9C23-3C6A-5ADCCAFB669B}"/>
              </a:ext>
            </a:extLst>
          </p:cNvPr>
          <p:cNvSpPr>
            <a:spLocks noGrp="1"/>
          </p:cNvSpPr>
          <p:nvPr>
            <p:ph type="title"/>
          </p:nvPr>
        </p:nvSpPr>
        <p:spPr/>
        <p:txBody>
          <a:bodyPr/>
          <a:lstStyle/>
          <a:p>
            <a:r>
              <a:rPr lang="de-DE" dirty="0">
                <a:solidFill>
                  <a:schemeClr val="bg1"/>
                </a:solidFill>
              </a:rPr>
              <a:t>Klassensitzungen Geistes- und Sozialwissenschaften</a:t>
            </a:r>
          </a:p>
        </p:txBody>
      </p:sp>
      <p:sp>
        <p:nvSpPr>
          <p:cNvPr id="3" name="Inhaltsplatzhalter 2">
            <a:extLst>
              <a:ext uri="{FF2B5EF4-FFF2-40B4-BE49-F238E27FC236}">
                <a16:creationId xmlns:a16="http://schemas.microsoft.com/office/drawing/2014/main" id="{7564E881-A8B6-C1FE-3F75-E3E2B4F79670}"/>
              </a:ext>
            </a:extLst>
          </p:cNvPr>
          <p:cNvSpPr>
            <a:spLocks noGrp="1"/>
          </p:cNvSpPr>
          <p:nvPr>
            <p:ph idx="1"/>
          </p:nvPr>
        </p:nvSpPr>
        <p:spPr/>
        <p:txBody>
          <a:bodyPr>
            <a:noAutofit/>
          </a:bodyPr>
          <a:lstStyle/>
          <a:p>
            <a:pPr algn="just">
              <a:spcAft>
                <a:spcPts val="600"/>
              </a:spcAft>
            </a:pPr>
            <a:r>
              <a:rPr lang="de-DE" sz="2200" b="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9.12.2021 Norman Paech: </a:t>
            </a:r>
            <a:r>
              <a:rPr lang="de-DE" sz="2200" b="0" i="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Der Ausnahmezustand als Normalzustand – Kritische Anmerkungen zur  Corona-Politik </a:t>
            </a:r>
            <a:r>
              <a:rPr lang="de-DE" sz="2200" b="0" dirty="0">
                <a:solidFill>
                  <a:schemeClr val="bg1"/>
                </a:solidFill>
                <a:effectLst/>
                <a:latin typeface="Garamond" panose="02020404030301010803" pitchFamily="18" charset="0"/>
                <a:ea typeface="Times New Roman" panose="02020603050405020304" pitchFamily="18" charset="0"/>
              </a:rPr>
              <a:t>(online)</a:t>
            </a:r>
            <a:endParaRPr lang="de-DE" sz="2200" b="1" dirty="0">
              <a:solidFill>
                <a:schemeClr val="bg1"/>
              </a:solidFill>
              <a:effectLst/>
              <a:latin typeface="Garamond" panose="02020404030301010803" pitchFamily="18" charset="0"/>
              <a:ea typeface="Times New Roman" panose="02020603050405020304" pitchFamily="18" charset="0"/>
            </a:endParaRPr>
          </a:p>
          <a:p>
            <a:pPr algn="just">
              <a:spcAft>
                <a:spcPts val="600"/>
              </a:spcAft>
            </a:pPr>
            <a:r>
              <a:rPr lang="de-DE" sz="2200" b="0" dirty="0">
                <a:solidFill>
                  <a:schemeClr val="bg1"/>
                </a:solidFill>
                <a:effectLst/>
                <a:latin typeface="Garamond" panose="02020404030301010803" pitchFamily="18" charset="0"/>
                <a:ea typeface="Times New Roman" panose="02020603050405020304" pitchFamily="18" charset="0"/>
              </a:rPr>
              <a:t>10.02.2022 Annette </a:t>
            </a:r>
            <a:r>
              <a:rPr lang="de-DE" sz="2200" b="0" dirty="0" err="1">
                <a:solidFill>
                  <a:schemeClr val="bg1"/>
                </a:solidFill>
                <a:effectLst/>
                <a:latin typeface="Garamond" panose="02020404030301010803" pitchFamily="18" charset="0"/>
                <a:ea typeface="Times New Roman" panose="02020603050405020304" pitchFamily="18" charset="0"/>
              </a:rPr>
              <a:t>Hoxtell</a:t>
            </a:r>
            <a:r>
              <a:rPr lang="de-DE" sz="2200" b="0" dirty="0">
                <a:solidFill>
                  <a:schemeClr val="bg1"/>
                </a:solidFill>
                <a:effectLst/>
                <a:latin typeface="Garamond" panose="02020404030301010803" pitchFamily="18" charset="0"/>
                <a:ea typeface="Times New Roman" panose="02020603050405020304" pitchFamily="18" charset="0"/>
              </a:rPr>
              <a:t> (MLS)</a:t>
            </a:r>
            <a:r>
              <a:rPr lang="de-DE" sz="2200" b="1" dirty="0">
                <a:solidFill>
                  <a:schemeClr val="bg1"/>
                </a:solidFill>
                <a:effectLst/>
                <a:latin typeface="Garamond" panose="02020404030301010803" pitchFamily="18" charset="0"/>
                <a:ea typeface="Times New Roman" panose="02020603050405020304" pitchFamily="18" charset="0"/>
              </a:rPr>
              <a:t>: </a:t>
            </a:r>
            <a:r>
              <a:rPr lang="de-DE" sz="2200" b="0" i="1" dirty="0">
                <a:solidFill>
                  <a:schemeClr val="bg1"/>
                </a:solidFill>
                <a:effectLst/>
                <a:latin typeface="Garamond" panose="02020404030301010803" pitchFamily="18" charset="0"/>
                <a:ea typeface="Times New Roman" panose="02020603050405020304" pitchFamily="18" charset="0"/>
              </a:rPr>
              <a:t>Digitales Arbeiten und psychologische Sicherheit </a:t>
            </a:r>
            <a:r>
              <a:rPr lang="de-DE" sz="2200" b="0" dirty="0">
                <a:solidFill>
                  <a:schemeClr val="bg1"/>
                </a:solidFill>
                <a:effectLst/>
                <a:latin typeface="Garamond" panose="02020404030301010803" pitchFamily="18" charset="0"/>
                <a:ea typeface="Times New Roman" panose="02020603050405020304" pitchFamily="18" charset="0"/>
              </a:rPr>
              <a:t>(online)</a:t>
            </a:r>
            <a:endParaRPr lang="de-DE" sz="2200" b="1" dirty="0">
              <a:solidFill>
                <a:schemeClr val="bg1"/>
              </a:solidFill>
              <a:effectLst/>
              <a:latin typeface="Garamond" panose="02020404030301010803" pitchFamily="18" charset="0"/>
              <a:ea typeface="Times New Roman" panose="02020603050405020304" pitchFamily="18" charset="0"/>
            </a:endParaRPr>
          </a:p>
          <a:p>
            <a:pPr algn="just">
              <a:spcAft>
                <a:spcPts val="600"/>
              </a:spcAft>
            </a:pPr>
            <a:r>
              <a:rPr lang="de-DE" sz="2200" b="0" dirty="0">
                <a:solidFill>
                  <a:schemeClr val="bg1"/>
                </a:solidFill>
                <a:effectLst/>
                <a:latin typeface="Garamond" panose="02020404030301010803" pitchFamily="18" charset="0"/>
                <a:ea typeface="Times New Roman" panose="02020603050405020304" pitchFamily="18" charset="0"/>
              </a:rPr>
              <a:t>10.03.2022 Dr. Stefan Knauß</a:t>
            </a:r>
            <a:r>
              <a:rPr lang="de-DE" sz="2200" b="0" i="1" dirty="0">
                <a:solidFill>
                  <a:schemeClr val="bg1"/>
                </a:solidFill>
                <a:effectLst/>
                <a:latin typeface="Garamond" panose="02020404030301010803" pitchFamily="18" charset="0"/>
                <a:ea typeface="Times New Roman" panose="02020603050405020304" pitchFamily="18" charset="0"/>
              </a:rPr>
              <a:t> (MLS):</a:t>
            </a:r>
            <a:r>
              <a:rPr lang="de-DE" sz="2200" b="0" i="0" dirty="0">
                <a:solidFill>
                  <a:schemeClr val="bg1"/>
                </a:solidFill>
                <a:effectLst/>
                <a:latin typeface="Garamond" panose="02020404030301010803" pitchFamily="18" charset="0"/>
                <a:ea typeface="Times New Roman" panose="02020603050405020304" pitchFamily="18" charset="0"/>
              </a:rPr>
              <a:t> </a:t>
            </a:r>
            <a:r>
              <a:rPr lang="de-DE" sz="2200" b="0" i="1" dirty="0">
                <a:solidFill>
                  <a:schemeClr val="bg1"/>
                </a:solidFill>
                <a:effectLst/>
                <a:latin typeface="Garamond" panose="02020404030301010803" pitchFamily="18" charset="0"/>
                <a:ea typeface="Times New Roman" panose="02020603050405020304" pitchFamily="18" charset="0"/>
              </a:rPr>
              <a:t>Die Rechte der Natur als Konzeption starker Nachhaltigkeit? </a:t>
            </a:r>
            <a:r>
              <a:rPr lang="de-DE" sz="2200" b="0" dirty="0">
                <a:solidFill>
                  <a:schemeClr val="bg1"/>
                </a:solidFill>
                <a:effectLst/>
                <a:latin typeface="Garamond" panose="02020404030301010803" pitchFamily="18" charset="0"/>
                <a:ea typeface="Times New Roman" panose="02020603050405020304" pitchFamily="18" charset="0"/>
              </a:rPr>
              <a:t>(online)</a:t>
            </a:r>
            <a:endParaRPr lang="de-DE" sz="2200" b="1" dirty="0">
              <a:solidFill>
                <a:schemeClr val="bg1"/>
              </a:solidFill>
              <a:effectLst/>
              <a:latin typeface="Garamond" panose="02020404030301010803" pitchFamily="18" charset="0"/>
              <a:ea typeface="Times New Roman" panose="02020603050405020304" pitchFamily="18" charset="0"/>
            </a:endParaRPr>
          </a:p>
          <a:p>
            <a:pPr algn="just">
              <a:spcAft>
                <a:spcPts val="600"/>
              </a:spcAft>
            </a:pPr>
            <a:r>
              <a:rPr lang="de-DE" sz="2200" b="0" dirty="0">
                <a:solidFill>
                  <a:schemeClr val="bg1"/>
                </a:solidFill>
                <a:effectLst/>
                <a:latin typeface="Garamond" panose="02020404030301010803" pitchFamily="18" charset="0"/>
                <a:ea typeface="Times New Roman" panose="02020603050405020304" pitchFamily="18" charset="0"/>
              </a:rPr>
              <a:t>07.04. 2022 Jürgen Erfurt </a:t>
            </a:r>
            <a:r>
              <a:rPr lang="de-DE" sz="2200" dirty="0">
                <a:solidFill>
                  <a:schemeClr val="bg1"/>
                </a:solidFill>
                <a:effectLst/>
                <a:latin typeface="Garamond" panose="02020404030301010803" pitchFamily="18" charset="0"/>
                <a:ea typeface="Times New Roman" panose="02020603050405020304" pitchFamily="18" charset="0"/>
              </a:rPr>
              <a:t>(MLS): </a:t>
            </a:r>
            <a:r>
              <a:rPr lang="de-DE" sz="2200" b="0" i="1" dirty="0">
                <a:solidFill>
                  <a:schemeClr val="bg1"/>
                </a:solidFill>
                <a:effectLst/>
                <a:latin typeface="Garamond" panose="02020404030301010803" pitchFamily="18" charset="0"/>
                <a:ea typeface="Times New Roman" panose="02020603050405020304" pitchFamily="18" charset="0"/>
              </a:rPr>
              <a:t>Sprachwissenschaftliche Zugriffe auf Transkulturalität </a:t>
            </a:r>
            <a:r>
              <a:rPr lang="de-DE" sz="2200" b="0" dirty="0">
                <a:solidFill>
                  <a:schemeClr val="bg1"/>
                </a:solidFill>
                <a:effectLst/>
                <a:latin typeface="Garamond" panose="02020404030301010803" pitchFamily="18" charset="0"/>
                <a:ea typeface="Times New Roman" panose="02020603050405020304" pitchFamily="18" charset="0"/>
              </a:rPr>
              <a:t>(online)</a:t>
            </a:r>
            <a:endParaRPr lang="de-DE" sz="2200" i="1" dirty="0">
              <a:solidFill>
                <a:schemeClr val="bg1"/>
              </a:solidFill>
              <a:effectLst/>
              <a:latin typeface="Garamond" panose="02020404030301010803" pitchFamily="18" charset="0"/>
              <a:ea typeface="Times New Roman" panose="02020603050405020304" pitchFamily="18" charset="0"/>
            </a:endParaRPr>
          </a:p>
          <a:p>
            <a:pPr algn="just">
              <a:spcAft>
                <a:spcPts val="600"/>
              </a:spcAft>
            </a:pPr>
            <a:r>
              <a:rPr lang="en-GB" sz="2200" b="0" dirty="0">
                <a:solidFill>
                  <a:schemeClr val="bg1"/>
                </a:solidFill>
                <a:effectLst/>
                <a:latin typeface="Garamond" panose="02020404030301010803" pitchFamily="18" charset="0"/>
                <a:ea typeface="Times New Roman" panose="02020603050405020304" pitchFamily="18" charset="0"/>
              </a:rPr>
              <a:t>12.05.2022 Teresa </a:t>
            </a:r>
            <a:r>
              <a:rPr lang="en-GB" sz="2200" b="0" dirty="0" err="1">
                <a:solidFill>
                  <a:schemeClr val="bg1"/>
                </a:solidFill>
                <a:effectLst/>
                <a:latin typeface="Garamond" panose="02020404030301010803" pitchFamily="18" charset="0"/>
                <a:ea typeface="Times New Roman" panose="02020603050405020304" pitchFamily="18" charset="0"/>
              </a:rPr>
              <a:t>Valiente</a:t>
            </a:r>
            <a:r>
              <a:rPr lang="en-GB" sz="2200" b="0" dirty="0">
                <a:solidFill>
                  <a:schemeClr val="bg1"/>
                </a:solidFill>
                <a:effectLst/>
                <a:latin typeface="Garamond" panose="02020404030301010803" pitchFamily="18" charset="0"/>
                <a:ea typeface="Times New Roman" panose="02020603050405020304" pitchFamily="18" charset="0"/>
              </a:rPr>
              <a:t> </a:t>
            </a:r>
            <a:r>
              <a:rPr lang="en-GB" sz="2200" b="0" dirty="0" err="1">
                <a:solidFill>
                  <a:schemeClr val="bg1"/>
                </a:solidFill>
                <a:effectLst/>
                <a:latin typeface="Garamond" panose="02020404030301010803" pitchFamily="18" charset="0"/>
                <a:ea typeface="Times New Roman" panose="02020603050405020304" pitchFamily="18" charset="0"/>
              </a:rPr>
              <a:t>Catter</a:t>
            </a:r>
            <a:r>
              <a:rPr lang="en-GB" sz="2200" dirty="0">
                <a:solidFill>
                  <a:schemeClr val="bg1"/>
                </a:solidFill>
                <a:effectLst/>
                <a:latin typeface="Garamond" panose="02020404030301010803" pitchFamily="18" charset="0"/>
                <a:ea typeface="Times New Roman" panose="02020603050405020304" pitchFamily="18" charset="0"/>
              </a:rPr>
              <a:t> (MLS) </a:t>
            </a:r>
            <a:r>
              <a:rPr lang="en-GB" sz="2200" i="1" dirty="0" err="1">
                <a:solidFill>
                  <a:schemeClr val="bg1"/>
                </a:solidFill>
                <a:effectLst/>
                <a:latin typeface="Garamond" panose="02020404030301010803" pitchFamily="18" charset="0"/>
                <a:ea typeface="Times New Roman" panose="02020603050405020304" pitchFamily="18" charset="0"/>
              </a:rPr>
              <a:t>Imaynataq</a:t>
            </a:r>
            <a:r>
              <a:rPr lang="en-GB" sz="2200" i="1" dirty="0">
                <a:solidFill>
                  <a:schemeClr val="bg1"/>
                </a:solidFill>
                <a:effectLst/>
                <a:latin typeface="Garamond" panose="02020404030301010803" pitchFamily="18" charset="0"/>
                <a:ea typeface="Times New Roman" panose="02020603050405020304" pitchFamily="18" charset="0"/>
              </a:rPr>
              <a:t> </a:t>
            </a:r>
            <a:r>
              <a:rPr lang="en-GB" sz="2200" i="1" dirty="0" err="1">
                <a:solidFill>
                  <a:schemeClr val="bg1"/>
                </a:solidFill>
                <a:effectLst/>
                <a:latin typeface="Garamond" panose="02020404030301010803" pitchFamily="18" charset="0"/>
                <a:ea typeface="Times New Roman" panose="02020603050405020304" pitchFamily="18" charset="0"/>
              </a:rPr>
              <a:t>yachachkanchik</a:t>
            </a:r>
            <a:r>
              <a:rPr lang="en-GB" sz="2200" i="1" dirty="0">
                <a:solidFill>
                  <a:schemeClr val="bg1"/>
                </a:solidFill>
                <a:effectLst/>
                <a:latin typeface="Garamond" panose="02020404030301010803" pitchFamily="18" charset="0"/>
                <a:ea typeface="Times New Roman" panose="02020603050405020304" pitchFamily="18" charset="0"/>
              </a:rPr>
              <a:t>. </a:t>
            </a:r>
            <a:r>
              <a:rPr lang="en-GB" sz="2200" i="1" dirty="0" err="1">
                <a:solidFill>
                  <a:schemeClr val="bg1"/>
                </a:solidFill>
                <a:effectLst/>
                <a:latin typeface="Garamond" panose="02020404030301010803" pitchFamily="18" charset="0"/>
                <a:ea typeface="Times New Roman" panose="02020603050405020304" pitchFamily="18" charset="0"/>
              </a:rPr>
              <a:t>Imaynataq</a:t>
            </a:r>
            <a:r>
              <a:rPr lang="en-GB" sz="2200" i="1" dirty="0">
                <a:solidFill>
                  <a:schemeClr val="bg1"/>
                </a:solidFill>
                <a:effectLst/>
                <a:latin typeface="Garamond" panose="02020404030301010803" pitchFamily="18" charset="0"/>
                <a:ea typeface="Times New Roman" panose="02020603050405020304" pitchFamily="18" charset="0"/>
              </a:rPr>
              <a:t> </a:t>
            </a:r>
            <a:r>
              <a:rPr lang="en-GB" sz="2200" i="1" dirty="0" err="1">
                <a:solidFill>
                  <a:schemeClr val="bg1"/>
                </a:solidFill>
                <a:effectLst/>
                <a:latin typeface="Garamond" panose="02020404030301010803" pitchFamily="18" charset="0"/>
                <a:ea typeface="Times New Roman" panose="02020603050405020304" pitchFamily="18" charset="0"/>
              </a:rPr>
              <a:t>yachachichkaniku</a:t>
            </a:r>
            <a:r>
              <a:rPr lang="en-GB" sz="2200" b="0" dirty="0">
                <a:solidFill>
                  <a:schemeClr val="bg1"/>
                </a:solidFill>
                <a:effectLst/>
                <a:latin typeface="Garamond" panose="02020404030301010803" pitchFamily="18" charset="0"/>
                <a:ea typeface="Times New Roman" panose="02020603050405020304" pitchFamily="18" charset="0"/>
              </a:rPr>
              <a:t>. </a:t>
            </a:r>
            <a:r>
              <a:rPr lang="de-DE" sz="2200" b="0" i="1" dirty="0">
                <a:solidFill>
                  <a:schemeClr val="bg1"/>
                </a:solidFill>
                <a:effectLst/>
                <a:latin typeface="Garamond" panose="02020404030301010803" pitchFamily="18" charset="0"/>
                <a:ea typeface="Times New Roman" panose="02020603050405020304" pitchFamily="18" charset="0"/>
              </a:rPr>
              <a:t>Lernen und Lehre in indigenen Quechua-Gemeinschaften Perus</a:t>
            </a:r>
            <a:endParaRPr lang="de-DE" sz="2200" i="1" dirty="0">
              <a:solidFill>
                <a:schemeClr val="bg1"/>
              </a:solidFill>
              <a:effectLst/>
              <a:latin typeface="Garamond" panose="02020404030301010803" pitchFamily="18" charset="0"/>
              <a:ea typeface="Times New Roman" panose="02020603050405020304" pitchFamily="18" charset="0"/>
            </a:endParaRPr>
          </a:p>
          <a:p>
            <a:pPr algn="just">
              <a:spcAft>
                <a:spcPts val="600"/>
              </a:spcAft>
            </a:pPr>
            <a:r>
              <a:rPr lang="de-DE" sz="2200" dirty="0">
                <a:solidFill>
                  <a:schemeClr val="bg1"/>
                </a:solidFill>
                <a:effectLst/>
                <a:latin typeface="Garamond" panose="02020404030301010803" pitchFamily="18" charset="0"/>
                <a:ea typeface="Times New Roman" panose="02020603050405020304" pitchFamily="18" charset="0"/>
              </a:rPr>
              <a:t>09.06.2022: </a:t>
            </a:r>
            <a:r>
              <a:rPr lang="de-DE" sz="2200" b="0" dirty="0">
                <a:solidFill>
                  <a:schemeClr val="bg1"/>
                </a:solidFill>
                <a:effectLst/>
                <a:latin typeface="Garamond" panose="02020404030301010803" pitchFamily="18" charset="0"/>
                <a:ea typeface="Times New Roman" panose="02020603050405020304" pitchFamily="18" charset="0"/>
              </a:rPr>
              <a:t>Andreas F. </a:t>
            </a:r>
            <a:r>
              <a:rPr lang="de-DE" sz="2200" b="0" dirty="0" err="1">
                <a:solidFill>
                  <a:schemeClr val="bg1"/>
                </a:solidFill>
                <a:effectLst/>
                <a:latin typeface="Garamond" panose="02020404030301010803" pitchFamily="18" charset="0"/>
                <a:ea typeface="Times New Roman" panose="02020603050405020304" pitchFamily="18" charset="0"/>
              </a:rPr>
              <a:t>Kelletat</a:t>
            </a:r>
            <a:r>
              <a:rPr lang="de-DE" sz="2200" b="0" dirty="0">
                <a:solidFill>
                  <a:schemeClr val="bg1"/>
                </a:solidFill>
                <a:effectLst/>
                <a:latin typeface="Garamond" panose="02020404030301010803" pitchFamily="18" charset="0"/>
                <a:ea typeface="Times New Roman" panose="02020603050405020304" pitchFamily="18" charset="0"/>
              </a:rPr>
              <a:t> (MLS) </a:t>
            </a:r>
            <a:r>
              <a:rPr lang="de-DE" sz="2200" b="0" i="1" dirty="0">
                <a:solidFill>
                  <a:schemeClr val="bg1"/>
                </a:solidFill>
                <a:effectLst/>
                <a:latin typeface="Garamond" panose="02020404030301010803" pitchFamily="18" charset="0"/>
                <a:ea typeface="Times New Roman" panose="02020603050405020304" pitchFamily="18" charset="0"/>
              </a:rPr>
              <a:t>Wem gehört der übersetzte Text? Überlegungen zu einem historisch-sammelbiographischen Forschungs- und Editionsprojekt</a:t>
            </a:r>
            <a:endParaRPr lang="de-DE" sz="2200" i="1" dirty="0">
              <a:solidFill>
                <a:schemeClr val="bg1"/>
              </a:solidFill>
              <a:effectLst/>
              <a:latin typeface="Garamond" panose="02020404030301010803" pitchFamily="18" charset="0"/>
              <a:ea typeface="Times New Roman" panose="02020603050405020304" pitchFamily="18" charset="0"/>
            </a:endParaRPr>
          </a:p>
        </p:txBody>
      </p:sp>
      <p:sp>
        <p:nvSpPr>
          <p:cNvPr id="4" name="Foliennummernplatzhalter 3">
            <a:extLst>
              <a:ext uri="{FF2B5EF4-FFF2-40B4-BE49-F238E27FC236}">
                <a16:creationId xmlns:a16="http://schemas.microsoft.com/office/drawing/2014/main" id="{046A9EEE-5FAD-D9A0-CA2A-5E61AF27F691}"/>
              </a:ext>
            </a:extLst>
          </p:cNvPr>
          <p:cNvSpPr>
            <a:spLocks noGrp="1"/>
          </p:cNvSpPr>
          <p:nvPr>
            <p:ph type="sldNum" sz="quarter" idx="12"/>
          </p:nvPr>
        </p:nvSpPr>
        <p:spPr/>
        <p:txBody>
          <a:bodyPr/>
          <a:lstStyle/>
          <a:p>
            <a:fld id="{9E746B43-6AAE-4533-9545-2821474D9A1C}" type="slidenum">
              <a:rPr lang="de-DE" smtClean="0"/>
              <a:t>4</a:t>
            </a:fld>
            <a:endParaRPr lang="de-DE"/>
          </a:p>
        </p:txBody>
      </p:sp>
      <p:pic>
        <p:nvPicPr>
          <p:cNvPr id="7" name="Audio 6">
            <a:hlinkClick r:id="" action="ppaction://media"/>
            <a:extLst>
              <a:ext uri="{FF2B5EF4-FFF2-40B4-BE49-F238E27FC236}">
                <a16:creationId xmlns:a16="http://schemas.microsoft.com/office/drawing/2014/main" id="{2037FD9C-4B66-C86E-BDCB-4ED56CDD7C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84088079"/>
      </p:ext>
    </p:extLst>
  </p:cSld>
  <p:clrMapOvr>
    <a:masterClrMapping/>
  </p:clrMapOvr>
  <mc:AlternateContent xmlns:mc="http://schemas.openxmlformats.org/markup-compatibility/2006" xmlns:p14="http://schemas.microsoft.com/office/powerpoint/2010/main">
    <mc:Choice Requires="p14">
      <p:transition spd="slow" p14:dur="2000" advTm="55550"/>
    </mc:Choice>
    <mc:Fallback xmlns="">
      <p:transition spd="slow" advTm="5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E74F5-CCDC-93F9-380C-D51E257D18A6}"/>
              </a:ext>
            </a:extLst>
          </p:cNvPr>
          <p:cNvSpPr>
            <a:spLocks noGrp="1"/>
          </p:cNvSpPr>
          <p:nvPr>
            <p:ph type="title"/>
          </p:nvPr>
        </p:nvSpPr>
        <p:spPr/>
        <p:txBody>
          <a:bodyPr/>
          <a:lstStyle/>
          <a:p>
            <a:r>
              <a:rPr lang="de-DE" dirty="0">
                <a:solidFill>
                  <a:schemeClr val="bg1"/>
                </a:solidFill>
              </a:rPr>
              <a:t>Weitere Tagungen</a:t>
            </a:r>
          </a:p>
        </p:txBody>
      </p:sp>
      <p:sp>
        <p:nvSpPr>
          <p:cNvPr id="3" name="Inhaltsplatzhalter 2">
            <a:extLst>
              <a:ext uri="{FF2B5EF4-FFF2-40B4-BE49-F238E27FC236}">
                <a16:creationId xmlns:a16="http://schemas.microsoft.com/office/drawing/2014/main" id="{53176F73-4D1D-E4D1-5CA0-356035835AB1}"/>
              </a:ext>
            </a:extLst>
          </p:cNvPr>
          <p:cNvSpPr>
            <a:spLocks noGrp="1"/>
          </p:cNvSpPr>
          <p:nvPr>
            <p:ph idx="1"/>
          </p:nvPr>
        </p:nvSpPr>
        <p:spPr>
          <a:xfrm>
            <a:off x="732692" y="1253331"/>
            <a:ext cx="10515600" cy="4351338"/>
          </a:xfrm>
        </p:spPr>
        <p:txBody>
          <a:bodyPr>
            <a:noAutofit/>
          </a:bodyPr>
          <a:lstStyle/>
          <a:p>
            <a:pPr>
              <a:lnSpc>
                <a:spcPct val="107000"/>
              </a:lnSpc>
              <a:spcBef>
                <a:spcPts val="1200"/>
              </a:spcBef>
            </a:pPr>
            <a:r>
              <a:rPr lang="de-DE" sz="2000"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26.11.2021: </a:t>
            </a:r>
            <a:r>
              <a:rPr lang="de-DE" sz="2000" i="1" kern="0" dirty="0" err="1">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Cyberscience</a:t>
            </a:r>
            <a:r>
              <a:rPr lang="de-DE" sz="2000" i="1"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 – Wissenschaftsforschung und Informatik. Digitale Medien und die Zukunft der Kultur wissenschaftlicher Tätigkeit</a:t>
            </a:r>
            <a:r>
              <a:rPr lang="de-DE" sz="2000"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 Tagung des Arbeitskreises „Emergente Systeme / Informatik und Gesellschaft“ (online)</a:t>
            </a:r>
            <a:r>
              <a:rPr lang="de-DE" sz="2000" dirty="0">
                <a:solidFill>
                  <a:schemeClr val="bg1"/>
                </a:solidFill>
                <a:effectLst/>
                <a:latin typeface="Garamond" panose="02020404030301010803" pitchFamily="18" charset="0"/>
                <a:ea typeface="Times New Roman" panose="02020603050405020304" pitchFamily="18" charset="0"/>
              </a:rPr>
              <a:t> </a:t>
            </a:r>
          </a:p>
          <a:p>
            <a:pPr>
              <a:lnSpc>
                <a:spcPct val="107000"/>
              </a:lnSpc>
              <a:spcBef>
                <a:spcPts val="1200"/>
              </a:spcBef>
            </a:pPr>
            <a:r>
              <a:rPr lang="de-DE" sz="2000" dirty="0">
                <a:solidFill>
                  <a:schemeClr val="bg1"/>
                </a:solidFill>
                <a:effectLst/>
                <a:latin typeface="Garamond" panose="02020404030301010803" pitchFamily="18" charset="0"/>
                <a:ea typeface="Times New Roman" panose="02020603050405020304" pitchFamily="18" charset="0"/>
              </a:rPr>
              <a:t>17.02.2022: </a:t>
            </a:r>
            <a:r>
              <a:rPr lang="de-DE" sz="2000" i="1" dirty="0">
                <a:solidFill>
                  <a:schemeClr val="bg1"/>
                </a:solidFill>
                <a:effectLst/>
                <a:latin typeface="Garamond" panose="02020404030301010803" pitchFamily="18" charset="0"/>
                <a:ea typeface="Times New Roman" panose="02020603050405020304" pitchFamily="18" charset="0"/>
              </a:rPr>
              <a:t>Kolloquium der Leibniz-Sozietät am 17.2.2022 zu Ehren der Sozietäts-Mitglieder W. Ebeling, A. Jähne, W. Kriesel und H.-J. Rothe</a:t>
            </a:r>
          </a:p>
          <a:p>
            <a:pPr>
              <a:lnSpc>
                <a:spcPct val="107000"/>
              </a:lnSpc>
              <a:spcBef>
                <a:spcPts val="1200"/>
              </a:spcBef>
            </a:pPr>
            <a:r>
              <a:rPr lang="de-DE" sz="2000"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17.03.2022: </a:t>
            </a:r>
            <a:r>
              <a:rPr lang="de-DE" sz="2000" i="1"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Kritische Rohstoffe, Gewinnung bis Entsorgung: Die Geowissenschaften als Problemlöser.</a:t>
            </a:r>
            <a:r>
              <a:rPr lang="de-DE" sz="2000"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 Tagung des Arbeitskreises </a:t>
            </a:r>
            <a:r>
              <a:rPr lang="de-DE" sz="2000" kern="0" dirty="0" err="1">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GeoMUWA</a:t>
            </a:r>
            <a:endParaRPr lang="de-DE" sz="2000"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a:p>
            <a:pPr>
              <a:lnSpc>
                <a:spcPct val="107000"/>
              </a:lnSpc>
              <a:spcBef>
                <a:spcPts val="1200"/>
              </a:spcBef>
            </a:pPr>
            <a:r>
              <a:rPr lang="de-DE" sz="2000"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06.05.2022: Veranstaltung des AK Gesellschaftsanalyse mit </a:t>
            </a:r>
            <a:r>
              <a:rPr lang="de-DE" sz="2000" i="1"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Vorstellung des Buches „Wachstumskritik, Postwachstum, </a:t>
            </a:r>
            <a:r>
              <a:rPr lang="de-DE" sz="2000" i="1" kern="0" dirty="0" err="1">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Degrowth</a:t>
            </a:r>
            <a:r>
              <a:rPr lang="de-DE" sz="2000" i="1"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 Wegweiser aus der (kapitalistischen) Zivilisationskrise“ von Frank Adler (MLS)</a:t>
            </a:r>
            <a:r>
              <a:rPr lang="de-DE" sz="2000"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 </a:t>
            </a:r>
          </a:p>
          <a:p>
            <a:pPr>
              <a:lnSpc>
                <a:spcPct val="107000"/>
              </a:lnSpc>
              <a:spcBef>
                <a:spcPts val="1200"/>
              </a:spcBef>
            </a:pPr>
            <a:r>
              <a:rPr lang="de-DE" sz="2000"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13.05.2022: Kolloquium Arbeitskreis Energie, Mensch und Zivilisation: </a:t>
            </a:r>
            <a:r>
              <a:rPr lang="de-DE" sz="2000" i="1" kern="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Die Energiewende 2.0: Im Fokus die Infrastruktur</a:t>
            </a:r>
          </a:p>
          <a:p>
            <a:pPr>
              <a:lnSpc>
                <a:spcPct val="107000"/>
              </a:lnSpc>
              <a:spcBef>
                <a:spcPts val="1200"/>
              </a:spcBef>
            </a:pPr>
            <a:r>
              <a:rPr lang="de-DE" sz="2000"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20.05.2022: </a:t>
            </a:r>
            <a:r>
              <a:rPr lang="de-DE" sz="20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Festveranstaltung anlässlich des 25. Jahrestages der Gründung der Stiftung der Freunde der Leibniz-Sozietät und des 20. Jahrestages der Gründung des Leibniz-Institut für interdisziplinäre Studien </a:t>
            </a:r>
            <a:endParaRPr lang="de-DE" sz="2000"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0B884685-4295-B592-0725-6103E207711E}"/>
              </a:ext>
            </a:extLst>
          </p:cNvPr>
          <p:cNvSpPr>
            <a:spLocks noGrp="1"/>
          </p:cNvSpPr>
          <p:nvPr>
            <p:ph type="sldNum" sz="quarter" idx="12"/>
          </p:nvPr>
        </p:nvSpPr>
        <p:spPr/>
        <p:txBody>
          <a:bodyPr/>
          <a:lstStyle/>
          <a:p>
            <a:fld id="{9E746B43-6AAE-4533-9545-2821474D9A1C}" type="slidenum">
              <a:rPr lang="de-DE" smtClean="0"/>
              <a:t>5</a:t>
            </a:fld>
            <a:endParaRPr lang="de-DE"/>
          </a:p>
        </p:txBody>
      </p:sp>
      <p:pic>
        <p:nvPicPr>
          <p:cNvPr id="5" name="Audio 4">
            <a:hlinkClick r:id="" action="ppaction://media"/>
            <a:extLst>
              <a:ext uri="{FF2B5EF4-FFF2-40B4-BE49-F238E27FC236}">
                <a16:creationId xmlns:a16="http://schemas.microsoft.com/office/drawing/2014/main" id="{B25713B8-67DB-07B1-EEF0-BA539049D42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661114784"/>
      </p:ext>
    </p:extLst>
  </p:cSld>
  <p:clrMapOvr>
    <a:masterClrMapping/>
  </p:clrMapOvr>
  <mc:AlternateContent xmlns:mc="http://schemas.openxmlformats.org/markup-compatibility/2006" xmlns:p14="http://schemas.microsoft.com/office/powerpoint/2010/main">
    <mc:Choice Requires="p14">
      <p:transition spd="slow" p14:dur="2000" advTm="40714"/>
    </mc:Choice>
    <mc:Fallback xmlns="">
      <p:transition spd="slow" advTm="4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3C509-0EDE-B431-7CC1-62E89BDB7EBC}"/>
              </a:ext>
            </a:extLst>
          </p:cNvPr>
          <p:cNvSpPr>
            <a:spLocks noGrp="1"/>
          </p:cNvSpPr>
          <p:nvPr>
            <p:ph type="title"/>
          </p:nvPr>
        </p:nvSpPr>
        <p:spPr/>
        <p:txBody>
          <a:bodyPr>
            <a:normAutofit/>
          </a:bodyPr>
          <a:lstStyle/>
          <a:p>
            <a:r>
              <a:rPr lang="de-DE" sz="3600" dirty="0">
                <a:solidFill>
                  <a:schemeClr val="bg1"/>
                </a:solidFill>
                <a:effectLst/>
                <a:latin typeface="Times New Roman" panose="02020603050405020304" pitchFamily="18" charset="0"/>
                <a:ea typeface="Calibri" panose="020F0502020204030204" pitchFamily="34" charset="0"/>
              </a:rPr>
              <a:t>Herausforderungen eines nachhaltigen Umgangs mit den Umweltressourcen</a:t>
            </a:r>
            <a:endParaRPr lang="de-DE" sz="3600" dirty="0">
              <a:solidFill>
                <a:schemeClr val="bg1"/>
              </a:solidFill>
            </a:endParaRPr>
          </a:p>
        </p:txBody>
      </p:sp>
      <p:sp>
        <p:nvSpPr>
          <p:cNvPr id="3" name="Inhaltsplatzhalter 2">
            <a:extLst>
              <a:ext uri="{FF2B5EF4-FFF2-40B4-BE49-F238E27FC236}">
                <a16:creationId xmlns:a16="http://schemas.microsoft.com/office/drawing/2014/main" id="{71CE447E-1686-2C7E-BB0E-C2CAD4ACA234}"/>
              </a:ext>
            </a:extLst>
          </p:cNvPr>
          <p:cNvSpPr>
            <a:spLocks noGrp="1"/>
          </p:cNvSpPr>
          <p:nvPr>
            <p:ph idx="1"/>
          </p:nvPr>
        </p:nvSpPr>
        <p:spPr/>
        <p:txBody>
          <a:bodyPr>
            <a:normAutofit lnSpcReduction="10000"/>
          </a:bodyPr>
          <a:lstStyle/>
          <a:p>
            <a:pPr marL="0" indent="0">
              <a:buNone/>
            </a:pPr>
            <a:r>
              <a:rPr lang="de-DE" sz="1800" dirty="0">
                <a:solidFill>
                  <a:schemeClr val="bg1"/>
                </a:solidFill>
                <a:effectLst/>
                <a:latin typeface="Times New Roman" panose="02020603050405020304" pitchFamily="18" charset="0"/>
                <a:ea typeface="Calibri" panose="020F0502020204030204" pitchFamily="34" charset="0"/>
              </a:rPr>
              <a:t>Die Energiewende 2.0: Im Fokus die Infrastruktur</a:t>
            </a:r>
          </a:p>
          <a:p>
            <a:endParaRPr lang="de-DE" sz="1800" dirty="0">
              <a:solidFill>
                <a:schemeClr val="bg1"/>
              </a:solidFill>
              <a:effectLst/>
              <a:latin typeface="Times New Roman" panose="02020603050405020304" pitchFamily="18" charset="0"/>
              <a:ea typeface="Calibri" panose="020F0502020204030204" pitchFamily="34" charset="0"/>
            </a:endParaRPr>
          </a:p>
          <a:p>
            <a:endParaRPr lang="de-DE" sz="1800" dirty="0">
              <a:solidFill>
                <a:schemeClr val="bg1"/>
              </a:solidFill>
              <a:effectLst/>
              <a:latin typeface="Times New Roman" panose="02020603050405020304" pitchFamily="18" charset="0"/>
              <a:ea typeface="Calibri" panose="020F0502020204030204" pitchFamily="34" charset="0"/>
            </a:endParaRPr>
          </a:p>
          <a:p>
            <a:endParaRPr lang="de-DE" sz="1800" dirty="0">
              <a:solidFill>
                <a:schemeClr val="bg1"/>
              </a:solidFill>
              <a:latin typeface="Times New Roman" panose="02020603050405020304" pitchFamily="18" charset="0"/>
              <a:ea typeface="Calibri" panose="020F0502020204030204" pitchFamily="34" charset="0"/>
            </a:endParaRPr>
          </a:p>
          <a:p>
            <a:endParaRPr lang="de-DE" sz="1800" dirty="0">
              <a:solidFill>
                <a:schemeClr val="bg1"/>
              </a:solidFill>
              <a:effectLst/>
              <a:latin typeface="Times New Roman" panose="02020603050405020304" pitchFamily="18" charset="0"/>
              <a:ea typeface="Calibri" panose="020F0502020204030204" pitchFamily="34" charset="0"/>
            </a:endParaRPr>
          </a:p>
          <a:p>
            <a:endParaRPr lang="de-DE" sz="1800" dirty="0">
              <a:solidFill>
                <a:schemeClr val="bg1"/>
              </a:solidFill>
              <a:latin typeface="Times New Roman" panose="02020603050405020304" pitchFamily="18" charset="0"/>
              <a:ea typeface="Calibri" panose="020F0502020204030204" pitchFamily="34" charset="0"/>
            </a:endParaRPr>
          </a:p>
          <a:p>
            <a:endParaRPr lang="de-DE" sz="1800" dirty="0">
              <a:solidFill>
                <a:schemeClr val="bg1"/>
              </a:solidFill>
              <a:effectLst/>
              <a:latin typeface="Times New Roman" panose="02020603050405020304" pitchFamily="18" charset="0"/>
              <a:ea typeface="Calibri" panose="020F0502020204030204" pitchFamily="34" charset="0"/>
            </a:endParaRPr>
          </a:p>
          <a:p>
            <a:endParaRPr lang="de-DE" sz="1800" dirty="0">
              <a:solidFill>
                <a:schemeClr val="bg1"/>
              </a:solidFill>
              <a:latin typeface="Times New Roman" panose="02020603050405020304" pitchFamily="18" charset="0"/>
              <a:ea typeface="Calibri" panose="020F0502020204030204" pitchFamily="34" charset="0"/>
            </a:endParaRPr>
          </a:p>
          <a:p>
            <a:endParaRPr lang="de-DE" sz="1800" dirty="0">
              <a:solidFill>
                <a:schemeClr val="bg1"/>
              </a:solidFill>
              <a:effectLst/>
              <a:latin typeface="Times New Roman" panose="02020603050405020304" pitchFamily="18" charset="0"/>
              <a:ea typeface="Calibri" panose="020F0502020204030204" pitchFamily="34" charset="0"/>
            </a:endParaRPr>
          </a:p>
          <a:p>
            <a:r>
              <a:rPr lang="de-DE" sz="1800" dirty="0">
                <a:solidFill>
                  <a:schemeClr val="bg1"/>
                </a:solidFill>
                <a:effectLst/>
                <a:latin typeface="Times New Roman" panose="02020603050405020304" pitchFamily="18" charset="0"/>
                <a:ea typeface="Calibri" panose="020F0502020204030204" pitchFamily="34" charset="0"/>
              </a:rPr>
              <a:t>Transformation des Energiesystems hin zu einem klimaneutralen System</a:t>
            </a:r>
            <a:endParaRPr lang="de-DE" sz="1800" dirty="0">
              <a:solidFill>
                <a:schemeClr val="bg1"/>
              </a:solidFill>
              <a:latin typeface="Times New Roman" panose="02020603050405020304" pitchFamily="18" charset="0"/>
              <a:ea typeface="Calibri" panose="020F0502020204030204" pitchFamily="34" charset="0"/>
            </a:endParaRPr>
          </a:p>
          <a:p>
            <a:r>
              <a:rPr lang="de-DE" sz="1800" dirty="0">
                <a:solidFill>
                  <a:schemeClr val="bg1"/>
                </a:solidFill>
                <a:effectLst/>
                <a:latin typeface="Times New Roman" panose="02020603050405020304" pitchFamily="18" charset="0"/>
                <a:ea typeface="Calibri" panose="020F0502020204030204" pitchFamily="34" charset="0"/>
              </a:rPr>
              <a:t>systemischer Einsatz von Speichern neu gedacht, neue Energieträger</a:t>
            </a:r>
          </a:p>
          <a:p>
            <a:r>
              <a:rPr lang="de-DE" sz="1800" dirty="0">
                <a:solidFill>
                  <a:schemeClr val="bg1"/>
                </a:solidFill>
                <a:effectLst/>
                <a:latin typeface="Times New Roman" panose="02020603050405020304" pitchFamily="18" charset="0"/>
                <a:ea typeface="Calibri" panose="020F0502020204030204" pitchFamily="34" charset="0"/>
              </a:rPr>
              <a:t>Beiträge  der Elektrochemie als Baustein und Bindeglied künftiger regenerativer Energietechnologien</a:t>
            </a:r>
          </a:p>
        </p:txBody>
      </p:sp>
      <p:sp>
        <p:nvSpPr>
          <p:cNvPr id="4" name="Foliennummernplatzhalter 3">
            <a:extLst>
              <a:ext uri="{FF2B5EF4-FFF2-40B4-BE49-F238E27FC236}">
                <a16:creationId xmlns:a16="http://schemas.microsoft.com/office/drawing/2014/main" id="{22FDD47D-A5CE-49AE-1DBF-2A41530D9C90}"/>
              </a:ext>
            </a:extLst>
          </p:cNvPr>
          <p:cNvSpPr>
            <a:spLocks noGrp="1"/>
          </p:cNvSpPr>
          <p:nvPr>
            <p:ph type="sldNum" sz="quarter" idx="12"/>
          </p:nvPr>
        </p:nvSpPr>
        <p:spPr/>
        <p:txBody>
          <a:bodyPr/>
          <a:lstStyle/>
          <a:p>
            <a:fld id="{9E746B43-6AAE-4533-9545-2821474D9A1C}" type="slidenum">
              <a:rPr lang="de-DE" smtClean="0"/>
              <a:t>6</a:t>
            </a:fld>
            <a:endParaRPr lang="de-DE"/>
          </a:p>
        </p:txBody>
      </p:sp>
      <p:pic>
        <p:nvPicPr>
          <p:cNvPr id="1026" name="Picture 2" descr="Umspannwerk">
            <a:extLst>
              <a:ext uri="{FF2B5EF4-FFF2-40B4-BE49-F238E27FC236}">
                <a16:creationId xmlns:a16="http://schemas.microsoft.com/office/drawing/2014/main" id="{F26F8DD4-24DF-9C39-B9ED-81AF926B27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683" y="2214664"/>
            <a:ext cx="6337440" cy="25920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FED4C8E4-88C2-9F5F-83E2-352CE2C97D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92035869"/>
      </p:ext>
    </p:extLst>
  </p:cSld>
  <p:clrMapOvr>
    <a:masterClrMapping/>
  </p:clrMapOvr>
  <mc:AlternateContent xmlns:mc="http://schemas.openxmlformats.org/markup-compatibility/2006" xmlns:p14="http://schemas.microsoft.com/office/powerpoint/2010/main">
    <mc:Choice Requires="p14">
      <p:transition spd="slow" p14:dur="2000" advTm="110246"/>
    </mc:Choice>
    <mc:Fallback xmlns="">
      <p:transition spd="slow" advTm="110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62DF6D-6236-8F42-6D99-0496EA079280}"/>
              </a:ext>
            </a:extLst>
          </p:cNvPr>
          <p:cNvSpPr>
            <a:spLocks noGrp="1"/>
          </p:cNvSpPr>
          <p:nvPr>
            <p:ph type="title"/>
          </p:nvPr>
        </p:nvSpPr>
        <p:spPr/>
        <p:txBody>
          <a:bodyPr>
            <a:normAutofit fontScale="90000"/>
          </a:bodyPr>
          <a:lstStyle/>
          <a:p>
            <a:r>
              <a:rPr lang="de-DE" sz="4400" dirty="0">
                <a:solidFill>
                  <a:schemeClr val="bg1"/>
                </a:solidFill>
                <a:effectLst/>
                <a:latin typeface="Times New Roman" panose="02020603050405020304" pitchFamily="18" charset="0"/>
                <a:ea typeface="Calibri" panose="020F0502020204030204" pitchFamily="34" charset="0"/>
              </a:rPr>
              <a:t>Kritische Rohstoffe, Gewinnung bis Entsorgung: Die Geowissenschaften als Problemlöser</a:t>
            </a:r>
            <a:endParaRPr lang="de-DE" dirty="0"/>
          </a:p>
        </p:txBody>
      </p:sp>
      <p:sp>
        <p:nvSpPr>
          <p:cNvPr id="6" name="Inhaltsplatzhalter 5">
            <a:extLst>
              <a:ext uri="{FF2B5EF4-FFF2-40B4-BE49-F238E27FC236}">
                <a16:creationId xmlns:a16="http://schemas.microsoft.com/office/drawing/2014/main" id="{17EB8B33-E1C7-4DAA-5AB5-3637A4FBCB7F}"/>
              </a:ext>
            </a:extLst>
          </p:cNvPr>
          <p:cNvSpPr>
            <a:spLocks noGrp="1"/>
          </p:cNvSpPr>
          <p:nvPr>
            <p:ph sz="half" idx="2"/>
          </p:nvPr>
        </p:nvSpPr>
        <p:spPr/>
        <p:txBody>
          <a:bodyPr>
            <a:normAutofit/>
          </a:bodyPr>
          <a:lstStyle/>
          <a:p>
            <a:r>
              <a:rPr lang="de-DE" dirty="0">
                <a:solidFill>
                  <a:schemeClr val="bg1"/>
                </a:solidFill>
                <a:effectLst/>
                <a:latin typeface="Times New Roman" panose="02020603050405020304" pitchFamily="18" charset="0"/>
                <a:ea typeface="Calibri" panose="020F0502020204030204" pitchFamily="34" charset="0"/>
              </a:rPr>
              <a:t>Viele der kritischen Rohstoffe sind innerhalb der europäischen Union nicht vorrätig bzw. sie können nur begrenzt abgebaut werden</a:t>
            </a:r>
          </a:p>
          <a:p>
            <a:r>
              <a:rPr lang="de-DE" dirty="0">
                <a:solidFill>
                  <a:schemeClr val="bg1"/>
                </a:solidFill>
                <a:effectLst/>
                <a:latin typeface="Times New Roman" panose="02020603050405020304" pitchFamily="18" charset="0"/>
                <a:ea typeface="Calibri" panose="020F0502020204030204" pitchFamily="34" charset="0"/>
              </a:rPr>
              <a:t>politische Lage im Abbaugebiet gehen sowie um Arbeits- und Umweltbedingungen</a:t>
            </a:r>
          </a:p>
          <a:p>
            <a:r>
              <a:rPr lang="de-DE" dirty="0">
                <a:solidFill>
                  <a:schemeClr val="bg1"/>
                </a:solidFill>
                <a:effectLst/>
                <a:latin typeface="Times New Roman" panose="02020603050405020304" pitchFamily="18" charset="0"/>
                <a:ea typeface="Calibri" panose="020F0502020204030204" pitchFamily="34" charset="0"/>
              </a:rPr>
              <a:t>Wiederverwendung kritischer Rohstoffe</a:t>
            </a:r>
            <a:endParaRPr lang="de-DE" dirty="0">
              <a:solidFill>
                <a:schemeClr val="bg1"/>
              </a:solidFill>
            </a:endParaRPr>
          </a:p>
        </p:txBody>
      </p:sp>
      <p:sp>
        <p:nvSpPr>
          <p:cNvPr id="4" name="Foliennummernplatzhalter 3">
            <a:extLst>
              <a:ext uri="{FF2B5EF4-FFF2-40B4-BE49-F238E27FC236}">
                <a16:creationId xmlns:a16="http://schemas.microsoft.com/office/drawing/2014/main" id="{178EF18C-D9B7-C6B2-81A8-96D3BF2EA235}"/>
              </a:ext>
            </a:extLst>
          </p:cNvPr>
          <p:cNvSpPr>
            <a:spLocks noGrp="1"/>
          </p:cNvSpPr>
          <p:nvPr>
            <p:ph type="sldNum" sz="quarter" idx="12"/>
          </p:nvPr>
        </p:nvSpPr>
        <p:spPr/>
        <p:txBody>
          <a:bodyPr/>
          <a:lstStyle/>
          <a:p>
            <a:fld id="{9E746B43-6AAE-4533-9545-2821474D9A1C}" type="slidenum">
              <a:rPr lang="de-DE" smtClean="0"/>
              <a:t>7</a:t>
            </a:fld>
            <a:endParaRPr lang="de-DE"/>
          </a:p>
        </p:txBody>
      </p:sp>
      <p:pic>
        <p:nvPicPr>
          <p:cNvPr id="2050" name="Picture 2">
            <a:extLst>
              <a:ext uri="{FF2B5EF4-FFF2-40B4-BE49-F238E27FC236}">
                <a16:creationId xmlns:a16="http://schemas.microsoft.com/office/drawing/2014/main" id="{BBE07285-0B20-D3B7-88DF-DC4063CD776B}"/>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FEE0F62-A367-787B-CD19-53CDB87753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93414414"/>
      </p:ext>
    </p:extLst>
  </p:cSld>
  <p:clrMapOvr>
    <a:masterClrMapping/>
  </p:clrMapOvr>
  <mc:AlternateContent xmlns:mc="http://schemas.openxmlformats.org/markup-compatibility/2006" xmlns:p14="http://schemas.microsoft.com/office/powerpoint/2010/main">
    <mc:Choice Requires="p14">
      <p:transition spd="slow" p14:dur="2000" advTm="88294"/>
    </mc:Choice>
    <mc:Fallback xmlns="">
      <p:transition spd="slow" advTm="8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031A5-FCC9-82B4-634A-5C48917768DA}"/>
              </a:ext>
            </a:extLst>
          </p:cNvPr>
          <p:cNvSpPr>
            <a:spLocks noGrp="1"/>
          </p:cNvSpPr>
          <p:nvPr>
            <p:ph type="title"/>
          </p:nvPr>
        </p:nvSpPr>
        <p:spPr/>
        <p:txBody>
          <a:bodyPr>
            <a:normAutofit/>
          </a:bodyPr>
          <a:lstStyle/>
          <a:p>
            <a:r>
              <a:rPr lang="de-DE" dirty="0">
                <a:solidFill>
                  <a:schemeClr val="bg1"/>
                </a:solidFill>
                <a:effectLst/>
                <a:latin typeface="Times New Roman" panose="02020603050405020304" pitchFamily="18" charset="0"/>
                <a:ea typeface="Calibri" panose="020F0502020204030204" pitchFamily="34" charset="0"/>
              </a:rPr>
              <a:t>Nachhaltigkeit </a:t>
            </a:r>
            <a:endParaRPr lang="de-DE" dirty="0">
              <a:solidFill>
                <a:schemeClr val="bg1"/>
              </a:solidFill>
            </a:endParaRPr>
          </a:p>
        </p:txBody>
      </p:sp>
      <p:sp>
        <p:nvSpPr>
          <p:cNvPr id="6" name="Inhaltsplatzhalter 5">
            <a:extLst>
              <a:ext uri="{FF2B5EF4-FFF2-40B4-BE49-F238E27FC236}">
                <a16:creationId xmlns:a16="http://schemas.microsoft.com/office/drawing/2014/main" id="{69AA6E0E-9D14-C85B-E4AB-46369C34DDBB}"/>
              </a:ext>
            </a:extLst>
          </p:cNvPr>
          <p:cNvSpPr>
            <a:spLocks noGrp="1"/>
          </p:cNvSpPr>
          <p:nvPr>
            <p:ph idx="1"/>
          </p:nvPr>
        </p:nvSpPr>
        <p:spPr/>
        <p:txBody>
          <a:bodyPr>
            <a:normAutofit/>
          </a:bodyPr>
          <a:lstStyle/>
          <a:p>
            <a:r>
              <a:rPr lang="de-DE"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Rechte der Natur als Konzeption starker Nachhaltigkeit</a:t>
            </a:r>
          </a:p>
          <a:p>
            <a:r>
              <a:rPr lang="en-GB"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Christopher Stone: </a:t>
            </a:r>
            <a:r>
              <a:rPr lang="en-GB" sz="32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Should trees have standing? </a:t>
            </a:r>
            <a:r>
              <a:rPr lang="de-DE"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(1972)</a:t>
            </a:r>
          </a:p>
          <a:p>
            <a:r>
              <a:rPr lang="de-DE"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seit 2006 über 100 Initiativen in 24 Ländern, derartige </a:t>
            </a:r>
            <a:r>
              <a:rPr lang="de-DE" sz="32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Rechte der Natur</a:t>
            </a:r>
            <a:r>
              <a:rPr lang="de-DE"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in geltendes Recht zu integrieren</a:t>
            </a:r>
            <a:endParaRPr lang="de-DE"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de-DE" sz="32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Verfassung von Ecuador</a:t>
            </a:r>
            <a:r>
              <a:rPr lang="de-DE"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(2008): die Natur neben Menschen und Körperschaften als Rechtsträger </a:t>
            </a:r>
            <a:endParaRPr lang="de-DE" sz="3200" dirty="0">
              <a:solidFill>
                <a:schemeClr val="bg1"/>
              </a:solidFill>
              <a:latin typeface="Times New Roman" panose="02020603050405020304" pitchFamily="18" charset="0"/>
              <a:cs typeface="Times New Roman" panose="02020603050405020304" pitchFamily="18" charset="0"/>
            </a:endParaRPr>
          </a:p>
        </p:txBody>
      </p:sp>
      <p:sp>
        <p:nvSpPr>
          <p:cNvPr id="5" name="Foliennummernplatzhalter 4">
            <a:extLst>
              <a:ext uri="{FF2B5EF4-FFF2-40B4-BE49-F238E27FC236}">
                <a16:creationId xmlns:a16="http://schemas.microsoft.com/office/drawing/2014/main" id="{BCB83CA5-15E5-EAA6-C1F3-5C34349B6315}"/>
              </a:ext>
            </a:extLst>
          </p:cNvPr>
          <p:cNvSpPr>
            <a:spLocks noGrp="1"/>
          </p:cNvSpPr>
          <p:nvPr>
            <p:ph type="sldNum" sz="quarter" idx="12"/>
          </p:nvPr>
        </p:nvSpPr>
        <p:spPr/>
        <p:txBody>
          <a:bodyPr/>
          <a:lstStyle/>
          <a:p>
            <a:fld id="{9E746B43-6AAE-4533-9545-2821474D9A1C}" type="slidenum">
              <a:rPr lang="de-DE" smtClean="0"/>
              <a:t>8</a:t>
            </a:fld>
            <a:endParaRPr lang="de-DE"/>
          </a:p>
        </p:txBody>
      </p:sp>
      <p:pic>
        <p:nvPicPr>
          <p:cNvPr id="4" name="Audio 3">
            <a:hlinkClick r:id="" action="ppaction://media"/>
            <a:extLst>
              <a:ext uri="{FF2B5EF4-FFF2-40B4-BE49-F238E27FC236}">
                <a16:creationId xmlns:a16="http://schemas.microsoft.com/office/drawing/2014/main" id="{07E34D1F-EFB8-D3E2-3CB7-6BA4D07DE74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74543911"/>
      </p:ext>
    </p:extLst>
  </p:cSld>
  <p:clrMapOvr>
    <a:masterClrMapping/>
  </p:clrMapOvr>
  <mc:AlternateContent xmlns:mc="http://schemas.openxmlformats.org/markup-compatibility/2006" xmlns:p14="http://schemas.microsoft.com/office/powerpoint/2010/main">
    <mc:Choice Requires="p14">
      <p:transition spd="slow" p14:dur="2000" advTm="81847"/>
    </mc:Choice>
    <mc:Fallback xmlns="">
      <p:transition spd="slow" advTm="81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8928B-2DDF-8E15-8A5E-DE0635673F4B}"/>
              </a:ext>
            </a:extLst>
          </p:cNvPr>
          <p:cNvSpPr>
            <a:spLocks noGrp="1"/>
          </p:cNvSpPr>
          <p:nvPr>
            <p:ph type="title"/>
          </p:nvPr>
        </p:nvSpPr>
        <p:spPr/>
        <p:txBody>
          <a:bodyPr>
            <a:normAutofit/>
          </a:bodyPr>
          <a:lstStyle/>
          <a:p>
            <a:r>
              <a:rPr lang="de-DE" sz="3200" dirty="0">
                <a:solidFill>
                  <a:schemeClr val="bg1"/>
                </a:solidFill>
                <a:effectLst/>
                <a:latin typeface="Times New Roman" panose="02020603050405020304" pitchFamily="18" charset="0"/>
                <a:ea typeface="Calibri" panose="020F0502020204030204" pitchFamily="34" charset="0"/>
              </a:rPr>
              <a:t>Wahrnehmung der Verantwortung zur Auseinandersetzung mit aktuellen Problemen </a:t>
            </a:r>
            <a:endParaRPr lang="de-DE" sz="3200" dirty="0">
              <a:solidFill>
                <a:schemeClr val="bg1"/>
              </a:solidFill>
            </a:endParaRPr>
          </a:p>
        </p:txBody>
      </p:sp>
      <p:sp>
        <p:nvSpPr>
          <p:cNvPr id="3" name="Inhaltsplatzhalter 2">
            <a:extLst>
              <a:ext uri="{FF2B5EF4-FFF2-40B4-BE49-F238E27FC236}">
                <a16:creationId xmlns:a16="http://schemas.microsoft.com/office/drawing/2014/main" id="{CD52969A-6F2F-198B-0327-7F533924DE1C}"/>
              </a:ext>
            </a:extLst>
          </p:cNvPr>
          <p:cNvSpPr>
            <a:spLocks noGrp="1"/>
          </p:cNvSpPr>
          <p:nvPr>
            <p:ph idx="1"/>
          </p:nvPr>
        </p:nvSpPr>
        <p:spPr/>
        <p:txBody>
          <a:bodyPr>
            <a:normAutofit/>
          </a:bodyPr>
          <a:lstStyle/>
          <a:p>
            <a:pPr>
              <a:spcAft>
                <a:spcPts val="600"/>
              </a:spcAft>
            </a:pPr>
            <a:r>
              <a:rPr lang="de-DE" sz="3200" dirty="0">
                <a:solidFill>
                  <a:schemeClr val="bg1"/>
                </a:solidFill>
                <a:effectLst/>
                <a:latin typeface="Times New Roman" panose="02020603050405020304" pitchFamily="18" charset="0"/>
                <a:ea typeface="Calibri" panose="020F0502020204030204" pitchFamily="34" charset="0"/>
              </a:rPr>
              <a:t>intensive Beschäftigung des Arbeitskreises Gesellschaftsanalyse mit Perspektiven und Erfahrungen transformativer Forschungen zum Strukturwandel </a:t>
            </a:r>
          </a:p>
          <a:p>
            <a:pPr>
              <a:spcAft>
                <a:spcPts val="600"/>
              </a:spcAft>
            </a:pPr>
            <a:r>
              <a:rPr lang="de-DE" sz="3200" dirty="0">
                <a:solidFill>
                  <a:schemeClr val="bg1"/>
                </a:solidFill>
                <a:effectLst/>
                <a:latin typeface="Times New Roman" panose="02020603050405020304" pitchFamily="18" charset="0"/>
                <a:ea typeface="Calibri" panose="020F0502020204030204" pitchFamily="34" charset="0"/>
              </a:rPr>
              <a:t>Diskussion zu Europa im 21. Jahrhundert im Arbeitskreis „Europa-Selbstverständnisse und Perspektivenvielfalt“</a:t>
            </a:r>
          </a:p>
          <a:p>
            <a:pPr>
              <a:spcAft>
                <a:spcPts val="600"/>
              </a:spcAft>
            </a:pPr>
            <a:r>
              <a:rPr lang="de-DE" sz="3200" dirty="0">
                <a:solidFill>
                  <a:schemeClr val="bg1"/>
                </a:solidFill>
                <a:effectLst/>
                <a:latin typeface="Times New Roman" panose="02020603050405020304" pitchFamily="18" charset="0"/>
                <a:ea typeface="Calibri" panose="020F0502020204030204" pitchFamily="34" charset="0"/>
              </a:rPr>
              <a:t>die Entdeckung und Erforschung neuer </a:t>
            </a:r>
            <a:r>
              <a:rPr lang="de-DE" sz="3200" dirty="0" err="1">
                <a:solidFill>
                  <a:schemeClr val="bg1"/>
                </a:solidFill>
                <a:effectLst/>
                <a:latin typeface="Times New Roman" panose="02020603050405020304" pitchFamily="18" charset="0"/>
                <a:ea typeface="Calibri" panose="020F0502020204030204" pitchFamily="34" charset="0"/>
              </a:rPr>
              <a:t>Hantaviren</a:t>
            </a:r>
            <a:endParaRPr lang="de-DE" sz="3200" dirty="0">
              <a:solidFill>
                <a:schemeClr val="bg1"/>
              </a:solidFill>
            </a:endParaRPr>
          </a:p>
        </p:txBody>
      </p:sp>
      <p:sp>
        <p:nvSpPr>
          <p:cNvPr id="4" name="Foliennummernplatzhalter 3">
            <a:extLst>
              <a:ext uri="{FF2B5EF4-FFF2-40B4-BE49-F238E27FC236}">
                <a16:creationId xmlns:a16="http://schemas.microsoft.com/office/drawing/2014/main" id="{367EC9DE-9348-B99D-E5B2-2F27510467BF}"/>
              </a:ext>
            </a:extLst>
          </p:cNvPr>
          <p:cNvSpPr>
            <a:spLocks noGrp="1"/>
          </p:cNvSpPr>
          <p:nvPr>
            <p:ph type="sldNum" sz="quarter" idx="12"/>
          </p:nvPr>
        </p:nvSpPr>
        <p:spPr/>
        <p:txBody>
          <a:bodyPr/>
          <a:lstStyle/>
          <a:p>
            <a:fld id="{9E746B43-6AAE-4533-9545-2821474D9A1C}" type="slidenum">
              <a:rPr lang="de-DE" smtClean="0"/>
              <a:t>9</a:t>
            </a:fld>
            <a:endParaRPr lang="de-DE"/>
          </a:p>
        </p:txBody>
      </p:sp>
      <p:pic>
        <p:nvPicPr>
          <p:cNvPr id="5" name="Audio 4">
            <a:hlinkClick r:id="" action="ppaction://media"/>
            <a:extLst>
              <a:ext uri="{FF2B5EF4-FFF2-40B4-BE49-F238E27FC236}">
                <a16:creationId xmlns:a16="http://schemas.microsoft.com/office/drawing/2014/main" id="{00C2B5D8-60D8-A9DA-063C-78E3FEC8BA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69329532"/>
      </p:ext>
    </p:extLst>
  </p:cSld>
  <p:clrMapOvr>
    <a:masterClrMapping/>
  </p:clrMapOvr>
  <mc:AlternateContent xmlns:mc="http://schemas.openxmlformats.org/markup-compatibility/2006" xmlns:p14="http://schemas.microsoft.com/office/powerpoint/2010/main">
    <mc:Choice Requires="p14">
      <p:transition spd="slow" p14:dur="2000" advTm="64625"/>
    </mc:Choice>
    <mc:Fallback xmlns="">
      <p:transition spd="slow" advTm="64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0.4|1.8|2.9"/>
</p:tagLst>
</file>

<file path=ppt/tags/tag2.xml><?xml version="1.0" encoding="utf-8"?>
<p:tagLst xmlns:a="http://schemas.openxmlformats.org/drawingml/2006/main" xmlns:r="http://schemas.openxmlformats.org/officeDocument/2006/relationships" xmlns:p="http://schemas.openxmlformats.org/presentationml/2006/main">
  <p:tag name="TIMING" val="|8.5|5.5|9.6"/>
</p:tagLst>
</file>

<file path=ppt/tags/tag3.xml><?xml version="1.0" encoding="utf-8"?>
<p:tagLst xmlns:a="http://schemas.openxmlformats.org/drawingml/2006/main" xmlns:r="http://schemas.openxmlformats.org/officeDocument/2006/relationships" xmlns:p="http://schemas.openxmlformats.org/presentationml/2006/main">
  <p:tag name="TIMING" val="|11.8"/>
</p:tagLst>
</file>

<file path=ppt/tags/tag4.xml><?xml version="1.0" encoding="utf-8"?>
<p:tagLst xmlns:a="http://schemas.openxmlformats.org/drawingml/2006/main" xmlns:r="http://schemas.openxmlformats.org/officeDocument/2006/relationships" xmlns:p="http://schemas.openxmlformats.org/presentationml/2006/main">
  <p:tag name="TIMING" val="|25.8|0.8"/>
</p:tagLst>
</file>

<file path=ppt/tags/tag5.xml><?xml version="1.0" encoding="utf-8"?>
<p:tagLst xmlns:a="http://schemas.openxmlformats.org/drawingml/2006/main" xmlns:r="http://schemas.openxmlformats.org/officeDocument/2006/relationships" xmlns:p="http://schemas.openxmlformats.org/presentationml/2006/main">
  <p:tag name="TIMING" val="|12|8.5|24.9|14.8"/>
</p:tagLst>
</file>

<file path=ppt/tags/tag6.xml><?xml version="1.0" encoding="utf-8"?>
<p:tagLst xmlns:a="http://schemas.openxmlformats.org/drawingml/2006/main" xmlns:r="http://schemas.openxmlformats.org/officeDocument/2006/relationships" xmlns:p="http://schemas.openxmlformats.org/presentationml/2006/main">
  <p:tag name="TIMING" val="|20.5|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1929</Words>
  <Application>Microsoft Office PowerPoint</Application>
  <PresentationFormat>Breitbild</PresentationFormat>
  <Paragraphs>164</Paragraphs>
  <Slides>31</Slides>
  <Notes>0</Notes>
  <HiddenSlides>0</HiddenSlides>
  <MMClips>31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31</vt:i4>
      </vt:variant>
    </vt:vector>
  </HeadingPairs>
  <TitlesOfParts>
    <vt:vector size="38" baseType="lpstr">
      <vt:lpstr>Arial</vt:lpstr>
      <vt:lpstr>Calibri</vt:lpstr>
      <vt:lpstr>Calibri Light</vt:lpstr>
      <vt:lpstr>Garamond</vt:lpstr>
      <vt:lpstr>Imprint MT Shadow</vt:lpstr>
      <vt:lpstr>Times New Roman</vt:lpstr>
      <vt:lpstr>Office</vt:lpstr>
      <vt:lpstr>Verantwortung der Wissenschaft   Bericht der Präsidentin der Leibniz-Sozietät </vt:lpstr>
      <vt:lpstr>Plenarsitzungen</vt:lpstr>
      <vt:lpstr>Klassensitzungen Naturwissenschaften und Technikwissenschaften</vt:lpstr>
      <vt:lpstr>Klassensitzungen Geistes- und Sozialwissenschaften</vt:lpstr>
      <vt:lpstr>Weitere Tagungen</vt:lpstr>
      <vt:lpstr>Herausforderungen eines nachhaltigen Umgangs mit den Umweltressourcen</vt:lpstr>
      <vt:lpstr>Kritische Rohstoffe, Gewinnung bis Entsorgung: Die Geowissenschaften als Problemlöser</vt:lpstr>
      <vt:lpstr>Nachhaltigkeit </vt:lpstr>
      <vt:lpstr>Wahrnehmung der Verantwortung zur Auseinandersetzung mit aktuellen Problemen </vt:lpstr>
      <vt:lpstr>Wahrnehmung der Verantwortung zur Auseinandersetzung mit aktuellen Problemen </vt:lpstr>
      <vt:lpstr>Wahrnehmung der Verantwortung zur Auseinandersetzung mit aktuellen Problemen </vt:lpstr>
      <vt:lpstr>Wahrnehmung der Verantwortung zur Auseinandersetzung mit aktuellen Problemen </vt:lpstr>
      <vt:lpstr>Verantwortung zum Vermitteln von Erkenntnissen an ein multidisziplinäres Publikum </vt:lpstr>
      <vt:lpstr>Sitzungsberichte</vt:lpstr>
      <vt:lpstr>Abhandlungen</vt:lpstr>
      <vt:lpstr>Leibniz Online</vt:lpstr>
      <vt:lpstr>PowerPoint-Präsentation</vt:lpstr>
      <vt:lpstr>Was bedeutet Verantwortung allgemein und Verantwortung der Wissenschaft in Krisensituationen im Besonderen? </vt:lpstr>
      <vt:lpstr>Diskurs um die Verantwortung </vt:lpstr>
      <vt:lpstr>responsabilité während der Revolution</vt:lpstr>
      <vt:lpstr>Leibniz, Essais de théodicée sur la bonté de Dieu, la liberté de l'homme et l'origine du mal. Amsterdam : Isaac Troyel 1710, 297</vt:lpstr>
      <vt:lpstr>Theodizee (1710)</vt:lpstr>
      <vt:lpstr>Zuschreibung von Verantwortung</vt:lpstr>
      <vt:lpstr>Freiheit zu wollen, was wir sollen</vt:lpstr>
      <vt:lpstr>Quelle dieser Notwendigkeit</vt:lpstr>
      <vt:lpstr>Gregorio López Madera (1562-1649)</vt:lpstr>
      <vt:lpstr>Hat López Madera 1601 gegen seine Verantwortung als Wissenschaftler verstoßen?</vt:lpstr>
      <vt:lpstr>Würde der Volkssprachen mit der Konstruktion ihres frühen Ursprungs aufwerten </vt:lpstr>
      <vt:lpstr>konfligierende Verantwortungen</vt:lpstr>
      <vt:lpstr>konfligierende Verantwortungen</vt:lpstr>
      <vt:lpstr>Zuwahl neuer Mitglieder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Gerda Haßler</dc:creator>
  <cp:lastModifiedBy>User</cp:lastModifiedBy>
  <cp:revision>57</cp:revision>
  <dcterms:created xsi:type="dcterms:W3CDTF">2021-11-21T11:17:02Z</dcterms:created>
  <dcterms:modified xsi:type="dcterms:W3CDTF">2022-07-13T15:07:37Z</dcterms:modified>
</cp:coreProperties>
</file>